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activeX/activeX1.xml" ContentType="application/vnd.ms-office.activeX+xml"/>
  <Override PartName="/ppt/activeX/activeX1.bin" ContentType="application/vnd.ms-office.activeX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57" r:id="rId3"/>
  </p:sldMasterIdLst>
  <p:notesMasterIdLst>
    <p:notesMasterId r:id="rId48"/>
  </p:notesMasterIdLst>
  <p:sldIdLst>
    <p:sldId id="1097" r:id="rId4"/>
    <p:sldId id="1231" r:id="rId5"/>
    <p:sldId id="1127" r:id="rId6"/>
    <p:sldId id="1191" r:id="rId7"/>
    <p:sldId id="1130" r:id="rId8"/>
    <p:sldId id="1268" r:id="rId9"/>
    <p:sldId id="1151" r:id="rId10"/>
    <p:sldId id="1197" r:id="rId11"/>
    <p:sldId id="1136" r:id="rId12"/>
    <p:sldId id="1157" r:id="rId13"/>
    <p:sldId id="1236" r:id="rId14"/>
    <p:sldId id="1237" r:id="rId15"/>
    <p:sldId id="1137" r:id="rId16"/>
    <p:sldId id="1158" r:id="rId17"/>
    <p:sldId id="1164" r:id="rId18"/>
    <p:sldId id="1232" r:id="rId19"/>
    <p:sldId id="1233" r:id="rId20"/>
    <p:sldId id="1234" r:id="rId21"/>
    <p:sldId id="1160" r:id="rId22"/>
    <p:sldId id="1161" r:id="rId23"/>
    <p:sldId id="1162" r:id="rId24"/>
    <p:sldId id="1163" r:id="rId25"/>
    <p:sldId id="1235" r:id="rId26"/>
    <p:sldId id="1272" r:id="rId27"/>
    <p:sldId id="1312" r:id="rId28"/>
    <p:sldId id="1165" r:id="rId29"/>
    <p:sldId id="1167" r:id="rId30"/>
    <p:sldId id="1168" r:id="rId31"/>
    <p:sldId id="1194" r:id="rId32"/>
    <p:sldId id="1169" r:id="rId33"/>
    <p:sldId id="1195" r:id="rId34"/>
    <p:sldId id="1196" r:id="rId35"/>
    <p:sldId id="1223" r:id="rId36"/>
    <p:sldId id="1171" r:id="rId37"/>
    <p:sldId id="1170" r:id="rId38"/>
    <p:sldId id="1172" r:id="rId39"/>
    <p:sldId id="1177" r:id="rId40"/>
    <p:sldId id="1178" r:id="rId41"/>
    <p:sldId id="1302" r:id="rId42"/>
    <p:sldId id="1304" r:id="rId43"/>
    <p:sldId id="1305" r:id="rId44"/>
    <p:sldId id="1309" r:id="rId45"/>
    <p:sldId id="1310" r:id="rId46"/>
    <p:sldId id="1145" r:id="rId47"/>
  </p:sldIdLst>
  <p:sldSz cx="9144000" cy="5143500" type="screen16x9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5154"/>
  </p:normalViewPr>
  <p:slideViewPr>
    <p:cSldViewPr snapToGrid="0" showGuides="1">
      <p:cViewPr varScale="1">
        <p:scale>
          <a:sx n="153" d="100"/>
          <a:sy n="153" d="100"/>
        </p:scale>
        <p:origin x="-414" y="-96"/>
      </p:cViewPr>
      <p:guideLst>
        <p:guide orient="horz" pos="1619"/>
        <p:guide pos="28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z="1200" strike="noStrike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1190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1506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063" y="684213"/>
            <a:ext cx="6108700" cy="3429000"/>
          </a:xfrm>
          <a:ln>
            <a:solidFill>
              <a:srgbClr val="000000"/>
            </a:solidFill>
          </a:ln>
        </p:spPr>
      </p:sp>
      <p:sp>
        <p:nvSpPr>
          <p:cNvPr id="37891" name="Rectangle 3"/>
          <p:cNvSpPr>
            <a:spLocks noGrp="1" noRot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noFill/>
          <a:ln>
            <a:noFill/>
          </a:ln>
        </p:spPr>
        <p:txBody>
          <a:bodyPr lIns="91440" tIns="45720" rIns="91440" bIns="45720" anchor="ctr"/>
          <a:lstStyle/>
          <a:p>
            <a:pPr lvl="0" eaLnBrk="1" hangingPunct="1"/>
            <a:r>
              <a:rPr lang="zh-CN" altLang="en-US"/>
              <a:t>涂松香或将弓重一些压弦。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063" y="684213"/>
            <a:ext cx="6108700" cy="3429000"/>
          </a:xfrm>
          <a:ln>
            <a:solidFill>
              <a:srgbClr val="000000"/>
            </a:solidFill>
          </a:ln>
        </p:spPr>
      </p:sp>
      <p:sp>
        <p:nvSpPr>
          <p:cNvPr id="39939" name="Rectangle 3"/>
          <p:cNvSpPr>
            <a:spLocks noGrp="1" noRot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noFill/>
          <a:ln>
            <a:noFill/>
          </a:ln>
        </p:spPr>
        <p:txBody>
          <a:bodyPr lIns="91440" tIns="45720" rIns="91440" bIns="45720" anchor="ctr"/>
          <a:lstStyle/>
          <a:p>
            <a:pPr lvl="0" eaLnBrk="1" hangingPunct="1"/>
            <a:r>
              <a:rPr lang="zh-CN" altLang="en-US"/>
              <a:t>涂松香或将弓重一些压弦。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83568" y="1419621"/>
            <a:ext cx="7772400" cy="1409303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latin typeface="+mj-lt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楷体_GB2312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</p:spPr>
        <p:txBody>
          <a:bodyPr/>
          <a:lstStyle/>
          <a:p>
            <a:pPr fontAlgn="base"/>
            <a:fld id="{611D845C-9799-420D-8F0E-3410FAB0F80B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/>
          <a:lstStyle/>
          <a:p>
            <a:pPr fontAlgn="base"/>
            <a:fld id="{749A8DCC-D36F-4D25-85CB-7AD50CA5D6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81"/>
            <a:ext cx="8229600" cy="85725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</p:spPr>
        <p:txBody>
          <a:bodyPr/>
          <a:lstStyle/>
          <a:p>
            <a:pPr fontAlgn="base"/>
            <a:fld id="{611D845C-9799-420D-8F0E-3410FAB0F80B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/>
          <a:lstStyle/>
          <a:p>
            <a:pPr fontAlgn="base"/>
            <a:fld id="{749A8DCC-D36F-4D25-85CB-7AD50CA5D6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1" y="1485900"/>
            <a:ext cx="4194175" cy="29146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51376" y="1485900"/>
            <a:ext cx="4194175" cy="2914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fontAlgn="base"/>
            <a:endParaRPr lang="zh-CN" altLang="en-US" strike="noStrike" noProof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</p:spPr>
        <p:txBody>
          <a:bodyPr/>
          <a:lstStyle>
            <a:lvl1pPr>
              <a:buFontTx/>
              <a:buNone/>
              <a:defRPr noProof="0">
                <a:ea typeface="宋体" panose="02010600030101010101" pitchFamily="2" charset="-122"/>
              </a:defRPr>
            </a:lvl1pPr>
          </a:lstStyle>
          <a:p>
            <a:pPr fontAlgn="base">
              <a:defRPr/>
            </a:pPr>
            <a:endParaRPr 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</p:spPr>
        <p:txBody>
          <a:bodyPr/>
          <a:lstStyle>
            <a:lvl1pPr>
              <a:buFontTx/>
              <a:buNone/>
              <a:defRPr noProof="0">
                <a:ea typeface="宋体" panose="02010600030101010101" pitchFamily="2" charset="-122"/>
              </a:defRPr>
            </a:lvl1pPr>
          </a:lstStyle>
          <a:p>
            <a:pPr fontAlgn="base">
              <a:defRPr/>
            </a:pPr>
            <a:endParaRPr 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fld id="{725CDBC4-6BD3-4D5F-9874-174167AA13E2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wipe dir="r"/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83568" y="1419621"/>
            <a:ext cx="7772400" cy="1409303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latin typeface="+mj-lt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楷体_GB2312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/>
          <p:nvPr userDrawn="1"/>
        </p:nvSpPr>
        <p:spPr>
          <a:xfrm>
            <a:off x="-9525" y="-22225"/>
            <a:ext cx="9163050" cy="1428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2"/>
          <p:cNvSpPr/>
          <p:nvPr userDrawn="1"/>
        </p:nvSpPr>
        <p:spPr>
          <a:xfrm>
            <a:off x="-20637" y="4999038"/>
            <a:ext cx="9164637" cy="14446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/>
          <p:nvPr userDrawn="1"/>
        </p:nvSpPr>
        <p:spPr>
          <a:xfrm>
            <a:off x="-9525" y="-22225"/>
            <a:ext cx="9163050" cy="1428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矩形 2"/>
          <p:cNvSpPr/>
          <p:nvPr userDrawn="1"/>
        </p:nvSpPr>
        <p:spPr>
          <a:xfrm>
            <a:off x="-20637" y="4999038"/>
            <a:ext cx="9164637" cy="14446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20154;&#25945;&#29256;%20&#20843;&#24180;&#32423;&#29289;&#29702;&#19979;&#20876;&#65306;8.3%20&#25705;&#25830;&#21147;--&#23545;&#28369;&#21160;&#25705;&#25830;&#21147;&#23454;&#39564;&#25506;&#31350;&#30340;&#25913;&#36827;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22500" y="1163638"/>
            <a:ext cx="4699000" cy="9906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标题 1"/>
          <p:cNvSpPr>
            <a:spLocks noGrp="1"/>
          </p:cNvSpPr>
          <p:nvPr/>
        </p:nvSpPr>
        <p:spPr>
          <a:xfrm>
            <a:off x="641350" y="1597771"/>
            <a:ext cx="77724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摩擦力</a:t>
            </a:r>
            <a:endParaRPr lang="en-US" altLang="zh-CN" sz="4000" b="1" u="sng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6680" y="356553"/>
            <a:ext cx="6835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人教版初中物理八年级下册第八章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76"/>
          <p:cNvGrpSpPr/>
          <p:nvPr/>
        </p:nvGrpSpPr>
        <p:grpSpPr>
          <a:xfrm>
            <a:off x="3497263" y="2560638"/>
            <a:ext cx="1885950" cy="784225"/>
            <a:chOff x="5715" y="6222"/>
            <a:chExt cx="2970" cy="1651"/>
          </a:xfrm>
        </p:grpSpPr>
        <p:sp>
          <p:nvSpPr>
            <p:cNvPr id="48" name="直角三角形 47"/>
            <p:cNvSpPr/>
            <p:nvPr/>
          </p:nvSpPr>
          <p:spPr>
            <a:xfrm flipH="1">
              <a:off x="5715" y="6542"/>
              <a:ext cx="2970" cy="1331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49" name="矩形 48"/>
            <p:cNvSpPr/>
            <p:nvPr/>
          </p:nvSpPr>
          <p:spPr>
            <a:xfrm rot="20404756">
              <a:off x="6372" y="6222"/>
              <a:ext cx="1235" cy="10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/>
              <a:r>
                <a:rPr lang="en-US" altLang="zh-CN" strike="noStrike" noProof="1">
                  <a:solidFill>
                    <a:srgbClr val="FFFFD9"/>
                  </a:solidFill>
                </a:rPr>
                <a:t>B</a:t>
              </a:r>
            </a:p>
          </p:txBody>
        </p:sp>
      </p:grpSp>
      <p:grpSp>
        <p:nvGrpSpPr>
          <p:cNvPr id="17412" name="组合 51"/>
          <p:cNvGrpSpPr/>
          <p:nvPr/>
        </p:nvGrpSpPr>
        <p:grpSpPr>
          <a:xfrm>
            <a:off x="815975" y="2638425"/>
            <a:ext cx="1603375" cy="588963"/>
            <a:chOff x="1048" y="4599"/>
            <a:chExt cx="2526" cy="1238"/>
          </a:xfrm>
        </p:grpSpPr>
        <p:grpSp>
          <p:nvGrpSpPr>
            <p:cNvPr id="17413" name="组合 23"/>
            <p:cNvGrpSpPr/>
            <p:nvPr/>
          </p:nvGrpSpPr>
          <p:grpSpPr>
            <a:xfrm>
              <a:off x="1048" y="5627"/>
              <a:ext cx="2526" cy="210"/>
              <a:chOff x="313" y="9443"/>
              <a:chExt cx="4070" cy="21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313" y="9443"/>
                <a:ext cx="4070" cy="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 flipH="1">
                <a:off x="398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H="1">
                <a:off x="595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H="1">
                <a:off x="797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994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1196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1397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1594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1796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1997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195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396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2598" y="9443"/>
                <a:ext cx="157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2795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795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2997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3194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3396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3597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3795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3996" y="9443"/>
                <a:ext cx="161" cy="21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矩形 49"/>
            <p:cNvSpPr/>
            <p:nvPr/>
          </p:nvSpPr>
          <p:spPr>
            <a:xfrm>
              <a:off x="1693" y="4599"/>
              <a:ext cx="1235" cy="10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/>
              <a:r>
                <a:rPr lang="en-US" altLang="zh-CN" sz="2400" strike="noStrike" noProof="1">
                  <a:solidFill>
                    <a:schemeClr val="tx1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17436" name="文本框 78"/>
          <p:cNvSpPr txBox="1"/>
          <p:nvPr/>
        </p:nvSpPr>
        <p:spPr>
          <a:xfrm>
            <a:off x="4138613" y="2654300"/>
            <a:ext cx="3873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17437" name="文本框 80"/>
          <p:cNvSpPr txBox="1"/>
          <p:nvPr/>
        </p:nvSpPr>
        <p:spPr>
          <a:xfrm>
            <a:off x="468313" y="411163"/>
            <a:ext cx="8216900" cy="2491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【例题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】如图所示，物体间的接触面均是粗糙的，物体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静止在水平面上，物体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静止在斜面上，物体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被压在竖直的墙壁上处于静止，试分析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是否受摩擦力？</a:t>
            </a:r>
          </a:p>
        </p:txBody>
      </p:sp>
      <p:grpSp>
        <p:nvGrpSpPr>
          <p:cNvPr id="17438" name="组合 83"/>
          <p:cNvGrpSpPr/>
          <p:nvPr/>
        </p:nvGrpSpPr>
        <p:grpSpPr>
          <a:xfrm>
            <a:off x="6875463" y="2284413"/>
            <a:ext cx="1562100" cy="1198562"/>
            <a:chOff x="10932" y="5078"/>
            <a:chExt cx="2461" cy="2526"/>
          </a:xfrm>
        </p:grpSpPr>
        <p:grpSp>
          <p:nvGrpSpPr>
            <p:cNvPr id="17439" name="组合 52"/>
            <p:cNvGrpSpPr/>
            <p:nvPr/>
          </p:nvGrpSpPr>
          <p:grpSpPr>
            <a:xfrm rot="5400000">
              <a:off x="10288" y="5722"/>
              <a:ext cx="2526" cy="1238"/>
              <a:chOff x="1048" y="4599"/>
              <a:chExt cx="2526" cy="1238"/>
            </a:xfrm>
          </p:grpSpPr>
          <p:grpSp>
            <p:nvGrpSpPr>
              <p:cNvPr id="17440" name="组合 53"/>
              <p:cNvGrpSpPr/>
              <p:nvPr/>
            </p:nvGrpSpPr>
            <p:grpSpPr>
              <a:xfrm>
                <a:off x="1048" y="5627"/>
                <a:ext cx="2526" cy="210"/>
                <a:chOff x="313" y="9443"/>
                <a:chExt cx="4070" cy="210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313" y="9440"/>
                  <a:ext cx="4070" cy="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flipH="1">
                  <a:off x="398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595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 flipH="1">
                  <a:off x="797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 flipH="1">
                  <a:off x="994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96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1397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 flipH="1">
                  <a:off x="1594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796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1997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2195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flipH="1">
                  <a:off x="2396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2598" y="9440"/>
                  <a:ext cx="157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 flipH="1">
                  <a:off x="2795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2795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 flipH="1">
                  <a:off x="2997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3194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 flipH="1">
                  <a:off x="3396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 flipH="1">
                  <a:off x="3597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H="1">
                  <a:off x="3795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 flipH="1">
                  <a:off x="3996" y="9440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矩形 75"/>
              <p:cNvSpPr/>
              <p:nvPr/>
            </p:nvSpPr>
            <p:spPr>
              <a:xfrm>
                <a:off x="1693" y="4599"/>
                <a:ext cx="1235" cy="102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7463" name="文本框 79"/>
            <p:cNvSpPr txBox="1"/>
            <p:nvPr/>
          </p:nvSpPr>
          <p:spPr>
            <a:xfrm>
              <a:off x="11392" y="6098"/>
              <a:ext cx="608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C</a:t>
              </a:r>
            </a:p>
          </p:txBody>
        </p:sp>
        <p:cxnSp>
          <p:nvCxnSpPr>
            <p:cNvPr id="82" name="直接箭头连接符 81"/>
            <p:cNvCxnSpPr/>
            <p:nvPr/>
          </p:nvCxnSpPr>
          <p:spPr>
            <a:xfrm flipH="1">
              <a:off x="12268" y="6421"/>
              <a:ext cx="112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65" name="文本框 82"/>
            <p:cNvSpPr txBox="1"/>
            <p:nvPr/>
          </p:nvSpPr>
          <p:spPr>
            <a:xfrm>
              <a:off x="12526" y="5564"/>
              <a:ext cx="581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11322" name="文本框 1"/>
          <p:cNvSpPr txBox="1"/>
          <p:nvPr/>
        </p:nvSpPr>
        <p:spPr>
          <a:xfrm>
            <a:off x="633413" y="3416300"/>
            <a:ext cx="7804150" cy="1292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判断是否有摩擦力的方法：</a:t>
            </a: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判断摩擦力方向的方法：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51075" y="2426970"/>
            <a:ext cx="613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无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79745" y="2435225"/>
            <a:ext cx="613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346440" y="2357120"/>
            <a:ext cx="613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850900"/>
            <a:ext cx="2552700" cy="383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600" y="3392488"/>
            <a:ext cx="4456113" cy="160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5600" y="228600"/>
            <a:ext cx="3235325" cy="284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65100" y="1003300"/>
            <a:ext cx="612775" cy="39687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滑动摩擦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564438" y="330200"/>
            <a:ext cx="612775" cy="21367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静摩擦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409950" y="3079750"/>
            <a:ext cx="612775" cy="18923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滚动摩擦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0" y="190500"/>
            <a:ext cx="30273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摩擦力的分类：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8"/>
          <p:cNvSpPr txBox="1"/>
          <p:nvPr/>
        </p:nvSpPr>
        <p:spPr>
          <a:xfrm>
            <a:off x="0" y="303213"/>
            <a:ext cx="9144000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总结：物体的运动状态与所受摩擦力之间的关系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671513" y="1089025"/>
            <a:ext cx="8342312" cy="1409700"/>
            <a:chOff x="1058" y="1715"/>
            <a:chExt cx="13137" cy="2220"/>
          </a:xfrm>
        </p:grpSpPr>
        <p:grpSp>
          <p:nvGrpSpPr>
            <p:cNvPr id="20483" name="组合 51"/>
            <p:cNvGrpSpPr/>
            <p:nvPr/>
          </p:nvGrpSpPr>
          <p:grpSpPr>
            <a:xfrm>
              <a:off x="1058" y="2584"/>
              <a:ext cx="2525" cy="927"/>
              <a:chOff x="1048" y="4599"/>
              <a:chExt cx="2526" cy="1238"/>
            </a:xfrm>
          </p:grpSpPr>
          <p:grpSp>
            <p:nvGrpSpPr>
              <p:cNvPr id="20484" name="组合 23"/>
              <p:cNvGrpSpPr/>
              <p:nvPr/>
            </p:nvGrpSpPr>
            <p:grpSpPr>
              <a:xfrm>
                <a:off x="1048" y="5627"/>
                <a:ext cx="2526" cy="210"/>
                <a:chOff x="313" y="9443"/>
                <a:chExt cx="4070" cy="210"/>
              </a:xfrm>
            </p:grpSpPr>
            <p:cxnSp>
              <p:nvCxnSpPr>
                <p:cNvPr id="3" name="直接连接符 2"/>
                <p:cNvCxnSpPr/>
                <p:nvPr/>
              </p:nvCxnSpPr>
              <p:spPr>
                <a:xfrm>
                  <a:off x="313" y="9443"/>
                  <a:ext cx="4070" cy="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" name="直接连接符 3"/>
                <p:cNvCxnSpPr/>
                <p:nvPr/>
              </p:nvCxnSpPr>
              <p:spPr>
                <a:xfrm flipH="1">
                  <a:off x="398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直接连接符 4"/>
                <p:cNvCxnSpPr/>
                <p:nvPr/>
              </p:nvCxnSpPr>
              <p:spPr>
                <a:xfrm flipH="1">
                  <a:off x="595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/>
                <p:cNvCxnSpPr/>
                <p:nvPr/>
              </p:nvCxnSpPr>
              <p:spPr>
                <a:xfrm flipH="1">
                  <a:off x="797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 flipH="1">
                  <a:off x="994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 flipH="1">
                  <a:off x="1196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H="1">
                  <a:off x="1397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594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1796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H="1">
                  <a:off x="1997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2195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2396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2598" y="9443"/>
                  <a:ext cx="157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2795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2795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2997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3194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>
                  <a:off x="3396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3597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3795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3996" y="9443"/>
                  <a:ext cx="161" cy="21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矩形 49"/>
              <p:cNvSpPr/>
              <p:nvPr/>
            </p:nvSpPr>
            <p:spPr>
              <a:xfrm>
                <a:off x="1693" y="4599"/>
                <a:ext cx="1235" cy="102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/>
                <a:r>
                  <a:rPr lang="en-US" altLang="zh-CN" sz="2400" strike="noStrike" noProof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grpSp>
          <p:nvGrpSpPr>
            <p:cNvPr id="20507" name="组合 83"/>
            <p:cNvGrpSpPr/>
            <p:nvPr/>
          </p:nvGrpSpPr>
          <p:grpSpPr>
            <a:xfrm>
              <a:off x="5236" y="2006"/>
              <a:ext cx="2460" cy="1887"/>
              <a:chOff x="10932" y="5078"/>
              <a:chExt cx="2461" cy="2526"/>
            </a:xfrm>
          </p:grpSpPr>
          <p:grpSp>
            <p:nvGrpSpPr>
              <p:cNvPr id="20508" name="组合 52"/>
              <p:cNvGrpSpPr/>
              <p:nvPr/>
            </p:nvGrpSpPr>
            <p:grpSpPr>
              <a:xfrm rot="5400000">
                <a:off x="10288" y="5722"/>
                <a:ext cx="2526" cy="1238"/>
                <a:chOff x="1048" y="4599"/>
                <a:chExt cx="2526" cy="1238"/>
              </a:xfrm>
            </p:grpSpPr>
            <p:grpSp>
              <p:nvGrpSpPr>
                <p:cNvPr id="20509" name="组合 53"/>
                <p:cNvGrpSpPr/>
                <p:nvPr/>
              </p:nvGrpSpPr>
              <p:grpSpPr>
                <a:xfrm>
                  <a:off x="1048" y="5627"/>
                  <a:ext cx="2526" cy="210"/>
                  <a:chOff x="313" y="9443"/>
                  <a:chExt cx="4070" cy="210"/>
                </a:xfrm>
              </p:grpSpPr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313" y="9440"/>
                    <a:ext cx="4070" cy="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 flipH="1">
                    <a:off x="398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 flipH="1">
                    <a:off x="595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 flipH="1">
                    <a:off x="797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 flipH="1">
                    <a:off x="994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 flipH="1">
                    <a:off x="1196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 flipH="1">
                    <a:off x="1397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 flipH="1">
                    <a:off x="1594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 flipH="1">
                    <a:off x="1796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 flipH="1">
                    <a:off x="1997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/>
                  <p:cNvCxnSpPr/>
                  <p:nvPr/>
                </p:nvCxnSpPr>
                <p:spPr>
                  <a:xfrm flipH="1">
                    <a:off x="2195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 flipH="1">
                    <a:off x="2396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 flipH="1">
                    <a:off x="2598" y="9440"/>
                    <a:ext cx="157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 flipH="1">
                    <a:off x="2795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 flipH="1">
                    <a:off x="2795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 flipH="1">
                    <a:off x="2997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 flipH="1">
                    <a:off x="3194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 flipH="1">
                    <a:off x="3396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 flipH="1">
                    <a:off x="3597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 flipH="1">
                    <a:off x="3795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接连接符 74"/>
                  <p:cNvCxnSpPr/>
                  <p:nvPr/>
                </p:nvCxnSpPr>
                <p:spPr>
                  <a:xfrm flipH="1">
                    <a:off x="3996" y="9440"/>
                    <a:ext cx="161" cy="210"/>
                  </a:xfrm>
                  <a:prstGeom prst="line">
                    <a:avLst/>
                  </a:prstGeom>
                  <a:ln w="1905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6" name="矩形 75"/>
                <p:cNvSpPr/>
                <p:nvPr/>
              </p:nvSpPr>
              <p:spPr>
                <a:xfrm>
                  <a:off x="1693" y="4599"/>
                  <a:ext cx="1235" cy="102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</p:grpSp>
          <p:sp>
            <p:nvSpPr>
              <p:cNvPr id="20532" name="文本框 79"/>
              <p:cNvSpPr txBox="1"/>
              <p:nvPr/>
            </p:nvSpPr>
            <p:spPr>
              <a:xfrm>
                <a:off x="11392" y="6098"/>
                <a:ext cx="608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C</a:t>
                </a:r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 flipH="1">
                <a:off x="12268" y="6421"/>
                <a:ext cx="112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34" name="文本框 82"/>
              <p:cNvSpPr txBox="1"/>
              <p:nvPr/>
            </p:nvSpPr>
            <p:spPr>
              <a:xfrm>
                <a:off x="12526" y="5564"/>
                <a:ext cx="581" cy="9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i="1">
                    <a:latin typeface="Times New Roman" panose="02020603050405020304" pitchFamily="18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F</a:t>
                </a:r>
              </a:p>
            </p:txBody>
          </p:sp>
        </p:grpSp>
        <p:pic>
          <p:nvPicPr>
            <p:cNvPr id="2053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09" y="1715"/>
              <a:ext cx="5387" cy="22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9" name="组合 88"/>
          <p:cNvGrpSpPr/>
          <p:nvPr/>
        </p:nvGrpSpPr>
        <p:grpSpPr>
          <a:xfrm>
            <a:off x="544513" y="2443163"/>
            <a:ext cx="7800975" cy="2506662"/>
            <a:chOff x="858" y="3848"/>
            <a:chExt cx="12284" cy="3948"/>
          </a:xfrm>
        </p:grpSpPr>
        <p:grpSp>
          <p:nvGrpSpPr>
            <p:cNvPr id="20537" name="组合 84"/>
            <p:cNvGrpSpPr/>
            <p:nvPr/>
          </p:nvGrpSpPr>
          <p:grpSpPr>
            <a:xfrm>
              <a:off x="858" y="3848"/>
              <a:ext cx="12284" cy="3949"/>
              <a:chOff x="858" y="3848"/>
              <a:chExt cx="12284" cy="3949"/>
            </a:xfrm>
          </p:grpSpPr>
          <p:grpSp>
            <p:nvGrpSpPr>
              <p:cNvPr id="20538" name="组合 1"/>
              <p:cNvGrpSpPr/>
              <p:nvPr/>
            </p:nvGrpSpPr>
            <p:grpSpPr>
              <a:xfrm>
                <a:off x="858" y="3848"/>
                <a:ext cx="2780" cy="3794"/>
                <a:chOff x="143" y="3340"/>
                <a:chExt cx="2780" cy="3794"/>
              </a:xfrm>
            </p:grpSpPr>
            <p:grpSp>
              <p:nvGrpSpPr>
                <p:cNvPr id="20539" name="组合 23"/>
                <p:cNvGrpSpPr/>
                <p:nvPr/>
              </p:nvGrpSpPr>
              <p:grpSpPr>
                <a:xfrm>
                  <a:off x="143" y="3340"/>
                  <a:ext cx="2780" cy="2966"/>
                  <a:chOff x="922" y="3960"/>
                  <a:chExt cx="2780" cy="2966"/>
                </a:xfrm>
              </p:grpSpPr>
              <p:sp>
                <p:nvSpPr>
                  <p:cNvPr id="20540" name="矩形 3"/>
                  <p:cNvSpPr/>
                  <p:nvPr/>
                </p:nvSpPr>
                <p:spPr>
                  <a:xfrm>
                    <a:off x="922" y="6870"/>
                    <a:ext cx="2780" cy="56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</p:spPr>
                <p:txBody>
                  <a:bodyPr wrap="square" lIns="91440" tIns="45720" rIns="91440" bIns="45720" anchor="t"/>
                  <a:lstStyle/>
                  <a:p>
                    <a:pPr>
                      <a:buSzTx/>
                    </a:pPr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1" name="矩形 4"/>
                  <p:cNvSpPr/>
                  <p:nvPr/>
                </p:nvSpPr>
                <p:spPr>
                  <a:xfrm>
                    <a:off x="1262" y="5170"/>
                    <a:ext cx="2140" cy="1720"/>
                  </a:xfrm>
                  <a:prstGeom prst="rect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square" lIns="91440" tIns="45720" rIns="91440" bIns="45720" anchor="t"/>
                  <a:lstStyle/>
                  <a:p>
                    <a:pPr>
                      <a:buSzTx/>
                    </a:pPr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graphicFrame>
                <p:nvGraphicFramePr>
                  <p:cNvPr id="20542" name="对象 6">
                    <a:hlinkClick r:id="" action="ppaction://ole?verb=0"/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1902" y="3960"/>
                  <a:ext cx="639" cy="78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099" r:id="rId5" imgW="114300" imgH="139700" progId="Equation.KSEE3">
                          <p:embed/>
                        </p:oleObj>
                      </mc:Choice>
                      <mc:Fallback>
                        <p:oleObj r:id="rId5" imgW="114300" imgH="139700" progId="Equation.KSEE3">
                          <p:embed/>
                          <p:pic>
                            <p:nvPicPr>
                              <p:cNvPr id="0" name="OLE substitute image"/>
                              <p:cNvPicPr/>
                              <p:nvPr/>
                            </p:nvPicPr>
                            <p:blipFill>
                              <a:blip r:embed="rId6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902" y="3960"/>
                                <a:ext cx="639" cy="782"/>
                              </a:xfrm>
                              <a:prstGeom prst="rect">
                                <a:avLst/>
                              </a:prstGeom>
                              <a:noFill/>
                              <a:ln w="38100">
                                <a:noFill/>
                                <a:miter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cxnSp>
                <p:nvCxnSpPr>
                  <p:cNvPr id="25" name="直接箭头连接符 24"/>
                  <p:cNvCxnSpPr/>
                  <p:nvPr/>
                </p:nvCxnSpPr>
                <p:spPr>
                  <a:xfrm>
                    <a:off x="1582" y="4690"/>
                    <a:ext cx="1500" cy="0"/>
                  </a:xfrm>
                  <a:prstGeom prst="straightConnector1">
                    <a:avLst/>
                  </a:prstGeom>
                  <a:ln>
                    <a:headEnd type="none" w="med" len="med"/>
                    <a:tailEnd type="arrow" w="med" len="med"/>
                  </a:ln>
                </p:spPr>
                <p:style>
                  <a:lnRef idx="2">
                    <a:schemeClr val="accent4"/>
                  </a:lnRef>
                  <a:fillRef idx="0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544" name="文本框 25"/>
                <p:cNvSpPr txBox="1"/>
                <p:nvPr/>
              </p:nvSpPr>
              <p:spPr>
                <a:xfrm>
                  <a:off x="691" y="6410"/>
                  <a:ext cx="174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ctr"/>
                  <a:r>
                    <a:rPr lang="zh-CN" altLang="en-US" sz="2400" b="1">
                      <a:latin typeface="Arial" panose="020B0604020202020204" pitchFamily="34" charset="0"/>
                      <a:ea typeface="宋体" panose="02010600030101010101" pitchFamily="2" charset="-122"/>
                    </a:rPr>
                    <a:t>运动</a:t>
                  </a:r>
                </a:p>
              </p:txBody>
            </p:sp>
          </p:grpSp>
          <p:grpSp>
            <p:nvGrpSpPr>
              <p:cNvPr id="20545" name="组合 26"/>
              <p:cNvGrpSpPr/>
              <p:nvPr/>
            </p:nvGrpSpPr>
            <p:grpSpPr>
              <a:xfrm>
                <a:off x="4691" y="4002"/>
                <a:ext cx="2780" cy="3795"/>
                <a:chOff x="143" y="3340"/>
                <a:chExt cx="2780" cy="3795"/>
              </a:xfrm>
            </p:grpSpPr>
            <p:grpSp>
              <p:nvGrpSpPr>
                <p:cNvPr id="20546" name="组合 27"/>
                <p:cNvGrpSpPr/>
                <p:nvPr/>
              </p:nvGrpSpPr>
              <p:grpSpPr>
                <a:xfrm>
                  <a:off x="143" y="3340"/>
                  <a:ext cx="2780" cy="2966"/>
                  <a:chOff x="922" y="3960"/>
                  <a:chExt cx="2780" cy="2966"/>
                </a:xfrm>
              </p:grpSpPr>
              <p:sp>
                <p:nvSpPr>
                  <p:cNvPr id="20547" name="矩形 3"/>
                  <p:cNvSpPr/>
                  <p:nvPr/>
                </p:nvSpPr>
                <p:spPr>
                  <a:xfrm>
                    <a:off x="922" y="6870"/>
                    <a:ext cx="2780" cy="56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noFill/>
                  </a:ln>
                </p:spPr>
                <p:txBody>
                  <a:bodyPr wrap="square" lIns="91440" tIns="45720" rIns="91440" bIns="45720" anchor="t"/>
                  <a:lstStyle/>
                  <a:p>
                    <a:pPr>
                      <a:buSzTx/>
                    </a:pPr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8" name="矩形 4"/>
                  <p:cNvSpPr/>
                  <p:nvPr/>
                </p:nvSpPr>
                <p:spPr>
                  <a:xfrm>
                    <a:off x="1262" y="5170"/>
                    <a:ext cx="2140" cy="1720"/>
                  </a:xfrm>
                  <a:prstGeom prst="rect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square" lIns="91440" tIns="45720" rIns="91440" bIns="45720" anchor="t"/>
                  <a:lstStyle/>
                  <a:p>
                    <a:pPr>
                      <a:buSzTx/>
                    </a:pPr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graphicFrame>
                <p:nvGraphicFramePr>
                  <p:cNvPr id="20549" name="对象 6">
                    <a:hlinkClick r:id="" action="ppaction://ole?verb=0"/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1902" y="3960"/>
                  <a:ext cx="639" cy="78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100" r:id="rId7" imgW="114300" imgH="139700" progId="Equation.KSEE3">
                          <p:embed/>
                        </p:oleObj>
                      </mc:Choice>
                      <mc:Fallback>
                        <p:oleObj r:id="rId7" imgW="114300" imgH="139700" progId="Equation.KSEE3">
                          <p:embed/>
                          <p:pic>
                            <p:nvPicPr>
                              <p:cNvPr id="0" name="OLE substitute image"/>
                              <p:cNvPicPr/>
                              <p:nvPr/>
                            </p:nvPicPr>
                            <p:blipFill>
                              <a:blip r:embed="rId6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902" y="3960"/>
                                <a:ext cx="639" cy="782"/>
                              </a:xfrm>
                              <a:prstGeom prst="rect">
                                <a:avLst/>
                              </a:prstGeom>
                              <a:noFill/>
                              <a:ln w="38100">
                                <a:noFill/>
                                <a:miter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cxnSp>
                <p:nvCxnSpPr>
                  <p:cNvPr id="33" name="直接箭头连接符 32"/>
                  <p:cNvCxnSpPr/>
                  <p:nvPr/>
                </p:nvCxnSpPr>
                <p:spPr>
                  <a:xfrm>
                    <a:off x="1582" y="4690"/>
                    <a:ext cx="1500" cy="0"/>
                  </a:xfrm>
                  <a:prstGeom prst="straightConnector1">
                    <a:avLst/>
                  </a:prstGeom>
                  <a:ln>
                    <a:headEnd type="none" w="med" len="med"/>
                    <a:tailEnd type="arrow" w="med" len="med"/>
                  </a:ln>
                </p:spPr>
                <p:style>
                  <a:lnRef idx="2">
                    <a:schemeClr val="accent4"/>
                  </a:lnRef>
                  <a:fillRef idx="0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551" name="文本框 33"/>
                <p:cNvSpPr txBox="1"/>
                <p:nvPr/>
              </p:nvSpPr>
              <p:spPr>
                <a:xfrm>
                  <a:off x="691" y="6410"/>
                  <a:ext cx="1740" cy="7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ctr"/>
                  <a:r>
                    <a:rPr lang="zh-CN" altLang="en-US" sz="2400" b="1">
                      <a:latin typeface="Arial" panose="020B0604020202020204" pitchFamily="34" charset="0"/>
                      <a:ea typeface="宋体" panose="02010600030101010101" pitchFamily="2" charset="-122"/>
                    </a:rPr>
                    <a:t>运动 </a:t>
                  </a:r>
                  <a:endParaRPr lang="en-US" altLang="zh-CN" sz="2400" b="1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52" name="组合 83"/>
              <p:cNvGrpSpPr/>
              <p:nvPr/>
            </p:nvGrpSpPr>
            <p:grpSpPr>
              <a:xfrm>
                <a:off x="9076" y="4901"/>
                <a:ext cx="4066" cy="2264"/>
                <a:chOff x="9076" y="4901"/>
                <a:chExt cx="4066" cy="2264"/>
              </a:xfrm>
            </p:grpSpPr>
            <p:grpSp>
              <p:nvGrpSpPr>
                <p:cNvPr id="20553" name="组合 51"/>
                <p:cNvGrpSpPr/>
                <p:nvPr/>
              </p:nvGrpSpPr>
              <p:grpSpPr>
                <a:xfrm>
                  <a:off x="9076" y="5671"/>
                  <a:ext cx="4067" cy="1495"/>
                  <a:chOff x="1048" y="4599"/>
                  <a:chExt cx="2526" cy="1238"/>
                </a:xfrm>
              </p:grpSpPr>
              <p:grpSp>
                <p:nvGrpSpPr>
                  <p:cNvPr id="20554" name="组合 23"/>
                  <p:cNvGrpSpPr/>
                  <p:nvPr/>
                </p:nvGrpSpPr>
                <p:grpSpPr>
                  <a:xfrm>
                    <a:off x="1048" y="5627"/>
                    <a:ext cx="2526" cy="210"/>
                    <a:chOff x="313" y="9443"/>
                    <a:chExt cx="4070" cy="210"/>
                  </a:xfrm>
                </p:grpSpPr>
                <p:cxnSp>
                  <p:nvCxnSpPr>
                    <p:cNvPr id="37" name="直接连接符 36"/>
                    <p:cNvCxnSpPr/>
                    <p:nvPr/>
                  </p:nvCxnSpPr>
                  <p:spPr>
                    <a:xfrm>
                      <a:off x="313" y="9443"/>
                      <a:ext cx="4070" cy="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/>
                    <p:cNvCxnSpPr/>
                    <p:nvPr/>
                  </p:nvCxnSpPr>
                  <p:spPr>
                    <a:xfrm flipH="1">
                      <a:off x="398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/>
                    <p:cNvCxnSpPr/>
                    <p:nvPr/>
                  </p:nvCxnSpPr>
                  <p:spPr>
                    <a:xfrm flipH="1">
                      <a:off x="595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/>
                    <p:cNvCxnSpPr/>
                    <p:nvPr/>
                  </p:nvCxnSpPr>
                  <p:spPr>
                    <a:xfrm flipH="1">
                      <a:off x="797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/>
                    <p:cNvCxnSpPr/>
                    <p:nvPr/>
                  </p:nvCxnSpPr>
                  <p:spPr>
                    <a:xfrm flipH="1">
                      <a:off x="994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直接连接符 41"/>
                    <p:cNvCxnSpPr/>
                    <p:nvPr/>
                  </p:nvCxnSpPr>
                  <p:spPr>
                    <a:xfrm flipH="1">
                      <a:off x="1196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/>
                    <p:cNvCxnSpPr/>
                    <p:nvPr/>
                  </p:nvCxnSpPr>
                  <p:spPr>
                    <a:xfrm flipH="1">
                      <a:off x="1397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直接连接符 43"/>
                    <p:cNvCxnSpPr/>
                    <p:nvPr/>
                  </p:nvCxnSpPr>
                  <p:spPr>
                    <a:xfrm flipH="1">
                      <a:off x="1594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直接连接符 44"/>
                    <p:cNvCxnSpPr/>
                    <p:nvPr/>
                  </p:nvCxnSpPr>
                  <p:spPr>
                    <a:xfrm flipH="1">
                      <a:off x="1796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/>
                    <p:cNvCxnSpPr/>
                    <p:nvPr/>
                  </p:nvCxnSpPr>
                  <p:spPr>
                    <a:xfrm flipH="1">
                      <a:off x="1997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直接连接符 46"/>
                    <p:cNvCxnSpPr/>
                    <p:nvPr/>
                  </p:nvCxnSpPr>
                  <p:spPr>
                    <a:xfrm flipH="1">
                      <a:off x="2195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/>
                    <p:cNvCxnSpPr/>
                    <p:nvPr/>
                  </p:nvCxnSpPr>
                  <p:spPr>
                    <a:xfrm flipH="1">
                      <a:off x="2396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/>
                    <p:cNvCxnSpPr/>
                    <p:nvPr/>
                  </p:nvCxnSpPr>
                  <p:spPr>
                    <a:xfrm flipH="1">
                      <a:off x="2598" y="9443"/>
                      <a:ext cx="157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/>
                    <p:cNvCxnSpPr/>
                    <p:nvPr/>
                  </p:nvCxnSpPr>
                  <p:spPr>
                    <a:xfrm flipH="1">
                      <a:off x="2795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/>
                    <p:cNvCxnSpPr/>
                    <p:nvPr/>
                  </p:nvCxnSpPr>
                  <p:spPr>
                    <a:xfrm flipH="1">
                      <a:off x="2795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直接连接符 52"/>
                    <p:cNvCxnSpPr/>
                    <p:nvPr/>
                  </p:nvCxnSpPr>
                  <p:spPr>
                    <a:xfrm flipH="1">
                      <a:off x="2997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/>
                    <p:cNvCxnSpPr/>
                    <p:nvPr/>
                  </p:nvCxnSpPr>
                  <p:spPr>
                    <a:xfrm flipH="1">
                      <a:off x="3194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 flipH="1">
                      <a:off x="3396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 flipH="1">
                      <a:off x="3597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 flipH="1">
                      <a:off x="3795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 flipH="1">
                      <a:off x="3996" y="9443"/>
                      <a:ext cx="161" cy="210"/>
                    </a:xfrm>
                    <a:prstGeom prst="line">
                      <a:avLst/>
                    </a:prstGeom>
                    <a:ln w="19050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81" name="矩形 80"/>
                  <p:cNvSpPr/>
                  <p:nvPr/>
                </p:nvSpPr>
                <p:spPr>
                  <a:xfrm>
                    <a:off x="1693" y="4599"/>
                    <a:ext cx="1235" cy="1028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base"/>
                    <a:r>
                      <a:rPr lang="en-US" altLang="zh-CN" sz="2400" strike="noStrike" noProof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A</a:t>
                    </a:r>
                  </a:p>
                </p:txBody>
              </p:sp>
            </p:grpSp>
            <p:sp>
              <p:nvSpPr>
                <p:cNvPr id="83" name="矩形 82"/>
                <p:cNvSpPr/>
                <p:nvPr/>
              </p:nvSpPr>
              <p:spPr>
                <a:xfrm>
                  <a:off x="10421" y="4901"/>
                  <a:ext cx="1234" cy="77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/>
                  <a:r>
                    <a:rPr lang="en-US" altLang="zh-CN" sz="2400" strike="noStrike" noProof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B</a:t>
                  </a:r>
                </a:p>
              </p:txBody>
            </p:sp>
          </p:grpSp>
        </p:grpSp>
        <p:sp>
          <p:nvSpPr>
            <p:cNvPr id="20578" name="文本框 87"/>
            <p:cNvSpPr txBox="1"/>
            <p:nvPr/>
          </p:nvSpPr>
          <p:spPr>
            <a:xfrm>
              <a:off x="4073" y="7063"/>
              <a:ext cx="1166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>
                  <a:latin typeface="Arial" panose="020B0604020202020204" pitchFamily="34" charset="0"/>
                  <a:ea typeface="宋体" panose="02010600030101010101" pitchFamily="2" charset="-122"/>
                </a:rPr>
                <a:t>光滑</a:t>
              </a:r>
            </a:p>
          </p:txBody>
        </p:sp>
      </p:grpSp>
      <p:pic>
        <p:nvPicPr>
          <p:cNvPr id="90" name="图片 15" descr="IMG_256"/>
          <p:cNvPicPr>
            <a:picLocks noChangeAspect="1"/>
          </p:cNvPicPr>
          <p:nvPr/>
        </p:nvPicPr>
        <p:blipFill>
          <a:blip r:embed="rId8"/>
          <a:srcRect t="2824"/>
          <a:stretch>
            <a:fillRect/>
          </a:stretch>
        </p:blipFill>
        <p:spPr>
          <a:xfrm>
            <a:off x="4948238" y="1089025"/>
            <a:ext cx="4121150" cy="347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4625" y="1277938"/>
            <a:ext cx="8969375" cy="2503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/>
          <p:nvPr/>
        </p:nvSpPr>
        <p:spPr>
          <a:xfrm>
            <a:off x="581025" y="608013"/>
            <a:ext cx="8042275" cy="429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2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【例题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】关于摩擦力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下列说法中错误的是</a:t>
            </a:r>
          </a:p>
          <a:p>
            <a:pPr eaLnBrk="0" hangingPunct="0">
              <a:lnSpc>
                <a:spcPct val="122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       )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2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只要两个物体接触并互相挤压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且接触面不光滑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它们之间就一定产生摩擦力</a:t>
            </a:r>
          </a:p>
          <a:p>
            <a:pPr eaLnBrk="0" hangingPunct="0">
              <a:lnSpc>
                <a:spcPct val="122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运动的物体可能不受摩擦力的作用</a:t>
            </a:r>
          </a:p>
          <a:p>
            <a:pPr eaLnBrk="0" hangingPunct="0">
              <a:lnSpc>
                <a:spcPct val="122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摩擦力的方向可能与物体运动的方向相同</a:t>
            </a:r>
          </a:p>
          <a:p>
            <a:pPr eaLnBrk="0" hangingPunct="0">
              <a:lnSpc>
                <a:spcPct val="122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静止的物体可能受到摩擦力的作用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9963" y="1292225"/>
            <a:ext cx="5143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4" descr="005040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2685098"/>
            <a:ext cx="4040187" cy="198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"/>
          <p:cNvSpPr txBox="1"/>
          <p:nvPr/>
        </p:nvSpPr>
        <p:spPr>
          <a:xfrm>
            <a:off x="468313" y="339725"/>
            <a:ext cx="8072438" cy="189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思考：由生活经验我们知道：当你推箱子时，箱子越重，推起来越费力；地面越粗糙，推起来越费力</a:t>
            </a:r>
            <a:r>
              <a:rPr lang="zh-CN" altLang="en-US" sz="2600" strike="noStrike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strike="noStrike" noProof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我们会猜测：滑动摩擦力的大小可能与那些因素有关。</a:t>
            </a:r>
            <a:endParaRPr lang="zh-CN" altLang="en-US" sz="2600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5148263" y="2427288"/>
            <a:ext cx="3240087" cy="854075"/>
            <a:chOff x="7165" y="4750"/>
            <a:chExt cx="5102" cy="1311"/>
          </a:xfrm>
        </p:grpSpPr>
        <p:sp>
          <p:nvSpPr>
            <p:cNvPr id="9" name="云形标注 8"/>
            <p:cNvSpPr/>
            <p:nvPr/>
          </p:nvSpPr>
          <p:spPr>
            <a:xfrm>
              <a:off x="7165" y="4750"/>
              <a:ext cx="5102" cy="1311"/>
            </a:xfrm>
            <a:prstGeom prst="cloudCallout">
              <a:avLst>
                <a:gd name="adj1" fmla="val -66647"/>
                <a:gd name="adj2" fmla="val 129385"/>
              </a:avLst>
            </a:prstGeom>
            <a:solidFill>
              <a:schemeClr val="bg1"/>
            </a:solidFill>
            <a:ln w="15875">
              <a:solidFill>
                <a:schemeClr val="accent6">
                  <a:lumMod val="5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fontAlgn="base">
                <a:lnSpc>
                  <a:spcPct val="110000"/>
                </a:lnSpc>
              </a:pPr>
              <a:endParaRPr lang="en-US" altLang="zh-CN" sz="26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557" name="文本框 1"/>
            <p:cNvSpPr txBox="1"/>
            <p:nvPr/>
          </p:nvSpPr>
          <p:spPr>
            <a:xfrm>
              <a:off x="8298" y="4861"/>
              <a:ext cx="3650" cy="11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你能用实验来验证你的猜想吗</a:t>
              </a:r>
              <a:r>
                <a:rPr lang="en-US" altLang="zh-CN" sz="20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  <a:endPara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 dir="r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982788" y="247650"/>
            <a:ext cx="5859463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strike="noStrike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影响滑动摩擦力大小的因素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88900" y="247650"/>
            <a:ext cx="1727200" cy="577850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知识点二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1781175" y="2065338"/>
            <a:ext cx="5962650" cy="3338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①物重；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②接触面所受压力；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③接触面粗糙程度；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④物体运动的速度；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⑤接触面面积的大小；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……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0" name="组合 35"/>
          <p:cNvGrpSpPr/>
          <p:nvPr/>
        </p:nvGrpSpPr>
        <p:grpSpPr>
          <a:xfrm>
            <a:off x="430213" y="912813"/>
            <a:ext cx="1670050" cy="635000"/>
            <a:chOff x="943935" y="914495"/>
            <a:chExt cx="1670955" cy="634822"/>
          </a:xfrm>
        </p:grpSpPr>
        <p:sp>
          <p:nvSpPr>
            <p:cNvPr id="19" name="矩形 18"/>
            <p:cNvSpPr/>
            <p:nvPr/>
          </p:nvSpPr>
          <p:spPr>
            <a:xfrm>
              <a:off x="1423620" y="914495"/>
              <a:ext cx="1191270" cy="584036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4B3E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猜想</a:t>
              </a:r>
            </a:p>
          </p:txBody>
        </p:sp>
        <p:pic>
          <p:nvPicPr>
            <p:cNvPr id="24582" name="Picture 3" descr="D:\TDDOWNLOAD\win8风格图标\PNG\Communications\Blue\MB_0018_note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3935" y="962625"/>
              <a:ext cx="536030" cy="53603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1501449" y="1482661"/>
              <a:ext cx="870421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04293" y="1549317"/>
              <a:ext cx="1367578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5" name="矩形 2"/>
          <p:cNvSpPr/>
          <p:nvPr/>
        </p:nvSpPr>
        <p:spPr>
          <a:xfrm>
            <a:off x="1955800" y="960438"/>
            <a:ext cx="7197725" cy="631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滑动摩擦力大小可能与哪些因素有关？</a:t>
            </a: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对话气泡: 圆角矩形 3"/>
          <p:cNvSpPr/>
          <p:nvPr/>
        </p:nvSpPr>
        <p:spPr bwMode="auto">
          <a:xfrm>
            <a:off x="5965825" y="2051050"/>
            <a:ext cx="2882900" cy="1633538"/>
          </a:xfrm>
          <a:prstGeom prst="wedgeRoundRectCallout">
            <a:avLst>
              <a:gd name="adj1" fmla="val -61146"/>
              <a:gd name="adj2" fmla="val 41883"/>
              <a:gd name="adj3" fmla="val 16667"/>
            </a:avLst>
          </a:prstGeom>
          <a:solidFill>
            <a:schemeClr val="bg1"/>
          </a:solidFill>
          <a:ln w="38100">
            <a:solidFill>
              <a:srgbClr val="00B0F0"/>
            </a:solidFill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实验方法：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—————————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.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9500" y="2841625"/>
            <a:ext cx="2116138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控制变量法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charRg st="4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/>
          <p:nvPr/>
        </p:nvSpPr>
        <p:spPr>
          <a:xfrm>
            <a:off x="377825" y="1114425"/>
            <a:ext cx="8766175" cy="4421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实验器材：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木块、砝码、粗糙程度不同的水平面、弹簧测力计。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、怎样改变木块所受压力大小？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在木块上放砝码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、怎样改变接触面的粗糙程度？</a:t>
            </a:r>
          </a:p>
          <a:p>
            <a:pPr eaLnBrk="0" hangingPunct="0">
              <a:lnSpc>
                <a:spcPct val="110000"/>
              </a:lnSpc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换用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粗糙不同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的物体表面</a:t>
            </a: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毛巾、棉布、木板</a:t>
            </a:r>
          </a:p>
          <a:p>
            <a:pPr eaLnBrk="0" hangingPunct="0">
              <a:lnSpc>
                <a:spcPct val="110000"/>
              </a:lnSpc>
            </a:pP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602" name="组合 35"/>
          <p:cNvGrpSpPr/>
          <p:nvPr/>
        </p:nvGrpSpPr>
        <p:grpSpPr>
          <a:xfrm>
            <a:off x="377825" y="323850"/>
            <a:ext cx="2833688" cy="635000"/>
            <a:chOff x="1004293" y="914495"/>
            <a:chExt cx="1610597" cy="634822"/>
          </a:xfrm>
        </p:grpSpPr>
        <p:sp>
          <p:nvSpPr>
            <p:cNvPr id="19" name="矩形 18"/>
            <p:cNvSpPr/>
            <p:nvPr/>
          </p:nvSpPr>
          <p:spPr>
            <a:xfrm>
              <a:off x="1423620" y="914495"/>
              <a:ext cx="1191270" cy="583401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4B3E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设计实验</a:t>
              </a:r>
            </a:p>
          </p:txBody>
        </p:sp>
        <p:pic>
          <p:nvPicPr>
            <p:cNvPr id="25604" name="Picture 3" descr="D:\TDDOWNLOAD\win8风格图标\PNG\Communications\Blue\MB_0018_note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8082" y="962741"/>
              <a:ext cx="330943" cy="53579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1501449" y="1482661"/>
              <a:ext cx="870421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04293" y="1549317"/>
              <a:ext cx="1367578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/>
          <p:nvPr/>
        </p:nvSpPr>
        <p:spPr>
          <a:xfrm>
            <a:off x="377825" y="1089025"/>
            <a:ext cx="8766175" cy="284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、怎样改变接触面积的大小？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把木块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平放、侧放、竖放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、怎样测量滑动摩擦力？</a:t>
            </a:r>
          </a:p>
          <a:p>
            <a:pPr eaLnBrk="0" hangingPunct="0">
              <a:lnSpc>
                <a:spcPct val="110000"/>
              </a:lnSpc>
            </a:pP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26" name="组合 35"/>
          <p:cNvGrpSpPr/>
          <p:nvPr/>
        </p:nvGrpSpPr>
        <p:grpSpPr>
          <a:xfrm>
            <a:off x="377825" y="323850"/>
            <a:ext cx="2833688" cy="635000"/>
            <a:chOff x="1004293" y="914495"/>
            <a:chExt cx="1610597" cy="634822"/>
          </a:xfrm>
        </p:grpSpPr>
        <p:sp>
          <p:nvSpPr>
            <p:cNvPr id="19" name="矩形 18"/>
            <p:cNvSpPr/>
            <p:nvPr/>
          </p:nvSpPr>
          <p:spPr>
            <a:xfrm>
              <a:off x="1423620" y="914495"/>
              <a:ext cx="1191270" cy="583401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4B3E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设计实验</a:t>
              </a:r>
            </a:p>
          </p:txBody>
        </p:sp>
        <p:pic>
          <p:nvPicPr>
            <p:cNvPr id="26628" name="Picture 3" descr="D:\TDDOWNLOAD\win8风格图标\PNG\Communications\Blue\MB_0018_note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8082" y="962741"/>
              <a:ext cx="330943" cy="53579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1501449" y="1482661"/>
              <a:ext cx="870421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04293" y="1549317"/>
              <a:ext cx="1367578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/>
          <p:nvPr/>
        </p:nvSpPr>
        <p:spPr>
          <a:xfrm>
            <a:off x="223838" y="465138"/>
            <a:ext cx="2316162" cy="46037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测量滑动摩擦力</a:t>
            </a:r>
          </a:p>
        </p:txBody>
      </p:sp>
      <p:sp>
        <p:nvSpPr>
          <p:cNvPr id="27650" name="TextBox 3"/>
          <p:cNvSpPr txBox="1"/>
          <p:nvPr/>
        </p:nvSpPr>
        <p:spPr>
          <a:xfrm>
            <a:off x="344488" y="1009650"/>
            <a:ext cx="4749800" cy="378460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.测量工具：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弹簧测力计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.测量方法：</a:t>
            </a:r>
          </a:p>
          <a:p>
            <a:pPr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③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测量原理：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④实验方法：</a:t>
            </a:r>
          </a:p>
          <a:p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0" name="TextBox 6"/>
          <p:cNvSpPr txBox="1"/>
          <p:nvPr/>
        </p:nvSpPr>
        <p:spPr>
          <a:xfrm>
            <a:off x="2379663" y="3375025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二力平衡</a:t>
            </a:r>
          </a:p>
        </p:txBody>
      </p:sp>
      <p:sp>
        <p:nvSpPr>
          <p:cNvPr id="11272" name="TextBox 8"/>
          <p:cNvSpPr txBox="1"/>
          <p:nvPr/>
        </p:nvSpPr>
        <p:spPr>
          <a:xfrm>
            <a:off x="411163" y="2408238"/>
            <a:ext cx="8510587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    用弹簧测力计沿</a:t>
            </a:r>
            <a:r>
              <a:rPr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方向拉动木块，使它做</a:t>
            </a:r>
            <a:r>
              <a:rPr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</a:rPr>
              <a:t>                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运动。</a:t>
            </a:r>
          </a:p>
        </p:txBody>
      </p:sp>
      <p:pic>
        <p:nvPicPr>
          <p:cNvPr id="11274" name="Picture 5" descr="7XWCUA51}CWKLN~4KVK$31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5725" y="1103313"/>
            <a:ext cx="2592388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Line 7"/>
          <p:cNvSpPr/>
          <p:nvPr/>
        </p:nvSpPr>
        <p:spPr>
          <a:xfrm>
            <a:off x="5868988" y="1427163"/>
            <a:ext cx="5397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1276" name="Line 9"/>
          <p:cNvSpPr/>
          <p:nvPr/>
        </p:nvSpPr>
        <p:spPr>
          <a:xfrm flipH="1">
            <a:off x="5165725" y="1427163"/>
            <a:ext cx="59531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1277" name="Oval 6"/>
          <p:cNvSpPr/>
          <p:nvPr/>
        </p:nvSpPr>
        <p:spPr>
          <a:xfrm>
            <a:off x="5761038" y="1373188"/>
            <a:ext cx="107950" cy="1095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8" name="矩形 14"/>
          <p:cNvSpPr/>
          <p:nvPr/>
        </p:nvSpPr>
        <p:spPr>
          <a:xfrm>
            <a:off x="6462713" y="993775"/>
            <a:ext cx="323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1279" name="矩形 15"/>
          <p:cNvSpPr/>
          <p:nvPr/>
        </p:nvSpPr>
        <p:spPr>
          <a:xfrm>
            <a:off x="4895850" y="1373188"/>
            <a:ext cx="2841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16" name="上箭头 15"/>
          <p:cNvSpPr/>
          <p:nvPr/>
        </p:nvSpPr>
        <p:spPr bwMode="auto">
          <a:xfrm>
            <a:off x="5761038" y="561975"/>
            <a:ext cx="107950" cy="811213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上箭头 17"/>
          <p:cNvSpPr/>
          <p:nvPr/>
        </p:nvSpPr>
        <p:spPr bwMode="auto">
          <a:xfrm flipV="1">
            <a:off x="5761038" y="1479550"/>
            <a:ext cx="107950" cy="750888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22963" y="218281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22963" y="508000"/>
            <a:ext cx="5492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altLang="en-US" sz="240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支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2430463" y="3911600"/>
            <a:ext cx="1096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转换法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2" grpId="0"/>
      <p:bldP spid="11277" grpId="0" animBg="1"/>
      <p:bldP spid="11278" grpId="0"/>
      <p:bldP spid="11279" grpId="0"/>
      <p:bldP spid="16" grpId="0" animBg="1"/>
      <p:bldP spid="18" grpId="0" animBg="1"/>
      <p:bldP spid="19" grpId="0"/>
      <p:bldP spid="2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4"/>
          <p:cNvGrpSpPr/>
          <p:nvPr/>
        </p:nvGrpSpPr>
        <p:grpSpPr>
          <a:xfrm>
            <a:off x="377825" y="1063625"/>
            <a:ext cx="3695700" cy="2001838"/>
            <a:chOff x="240" y="960"/>
            <a:chExt cx="3552" cy="2400"/>
          </a:xfrm>
        </p:grpSpPr>
        <p:pic>
          <p:nvPicPr>
            <p:cNvPr id="28674" name="Picture 5" descr="图片4"/>
            <p:cNvPicPr>
              <a:picLocks noChangeAspect="1"/>
            </p:cNvPicPr>
            <p:nvPr/>
          </p:nvPicPr>
          <p:blipFill>
            <a:blip r:embed="rId2"/>
            <a:srcRect l="1764" t="9737" r="32979" b="10750"/>
            <a:stretch>
              <a:fillRect/>
            </a:stretch>
          </p:blipFill>
          <p:spPr>
            <a:xfrm>
              <a:off x="240" y="960"/>
              <a:ext cx="3552" cy="2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5" name="Rectangle 6"/>
            <p:cNvSpPr/>
            <p:nvPr/>
          </p:nvSpPr>
          <p:spPr>
            <a:xfrm>
              <a:off x="1488" y="3120"/>
              <a:ext cx="576" cy="24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9220" name="表格 9219"/>
          <p:cNvGraphicFramePr>
            <a:graphicFrameLocks noGrp="1"/>
          </p:cNvGraphicFramePr>
          <p:nvPr/>
        </p:nvGraphicFramePr>
        <p:xfrm>
          <a:off x="1187450" y="3065463"/>
          <a:ext cx="7229475" cy="1851150"/>
        </p:xfrm>
        <a:graphic>
          <a:graphicData uri="http://schemas.openxmlformats.org/drawingml/2006/table">
            <a:tbl>
              <a:tblPr/>
              <a:tblGrid>
                <a:gridCol w="939625"/>
                <a:gridCol w="1880660"/>
                <a:gridCol w="1880659"/>
                <a:gridCol w="2528531"/>
              </a:tblGrid>
              <a:tr h="3746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接触面情况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粗糙程度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摩擦力 </a:t>
                      </a:r>
                      <a:r>
                        <a:rPr lang="en-US" altLang="zh-CN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 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 N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木块与木板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2.4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木块与毛巾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4.2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49" name="Text Box 25"/>
          <p:cNvSpPr txBox="1"/>
          <p:nvPr/>
        </p:nvSpPr>
        <p:spPr>
          <a:xfrm>
            <a:off x="4676775" y="279400"/>
            <a:ext cx="4340225" cy="1890713"/>
          </a:xfrm>
          <a:prstGeom prst="rect">
            <a:avLst/>
          </a:prstGeom>
          <a:gradFill rotWithShape="1">
            <a:gsLst>
              <a:gs pos="0">
                <a:srgbClr val="9EEAFF">
                  <a:alpha val="100000"/>
                </a:srgbClr>
              </a:gs>
              <a:gs pos="35001">
                <a:srgbClr val="BBEFFF">
                  <a:alpha val="100000"/>
                </a:srgbClr>
              </a:gs>
              <a:gs pos="100000">
                <a:srgbClr val="E4F9FF">
                  <a:alpha val="100000"/>
                </a:srgbClr>
              </a:gs>
            </a:gsLst>
            <a:lin ang="5400000" scaled="1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</a:p>
          <a:p>
            <a:pPr>
              <a:lnSpc>
                <a:spcPct val="150000"/>
              </a:lnSpc>
            </a:pPr>
            <a:r>
              <a:rPr lang="zh-CN" altLang="en-US" sz="26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当压力相同时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，接触面越粗糙，滑动摩擦力越大。</a:t>
            </a:r>
          </a:p>
        </p:txBody>
      </p:sp>
      <p:grpSp>
        <p:nvGrpSpPr>
          <p:cNvPr id="28699" name="组合 35"/>
          <p:cNvGrpSpPr/>
          <p:nvPr/>
        </p:nvGrpSpPr>
        <p:grpSpPr>
          <a:xfrm>
            <a:off x="377825" y="279400"/>
            <a:ext cx="2833688" cy="635000"/>
            <a:chOff x="1004293" y="914495"/>
            <a:chExt cx="1610597" cy="634822"/>
          </a:xfrm>
        </p:grpSpPr>
        <p:sp>
          <p:nvSpPr>
            <p:cNvPr id="19" name="矩形 18"/>
            <p:cNvSpPr/>
            <p:nvPr/>
          </p:nvSpPr>
          <p:spPr>
            <a:xfrm>
              <a:off x="1423620" y="914495"/>
              <a:ext cx="1191270" cy="583401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4B3E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进行实验</a:t>
              </a:r>
            </a:p>
          </p:txBody>
        </p:sp>
        <p:pic>
          <p:nvPicPr>
            <p:cNvPr id="28701" name="Picture 3" descr="D:\TDDOWNLOAD\win8风格图标\PNG\Communications\Blue\MB_0018_note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8082" y="962741"/>
              <a:ext cx="330943" cy="53579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1501449" y="1482661"/>
              <a:ext cx="870421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04293" y="1549317"/>
              <a:ext cx="1367578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9"/>
          <p:cNvSpPr txBox="1"/>
          <p:nvPr/>
        </p:nvSpPr>
        <p:spPr>
          <a:xfrm>
            <a:off x="261938" y="669925"/>
            <a:ext cx="8758237" cy="3448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（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）手平放在桌面上，用力向前推，使手在桌面上滑动，感受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          有没有一个阻碍手相对运动的力；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（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）手平放在桌面上，慢慢向前推，但保持手不动，感受有没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          有一个阻碍手要运动的力；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（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）手平放在桌面上，保持手不动，感受有没有一个阻碍手的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          力。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思考：摩擦力是怎么产生的？</a:t>
            </a:r>
          </a:p>
        </p:txBody>
      </p:sp>
      <p:grpSp>
        <p:nvGrpSpPr>
          <p:cNvPr id="9218" name="Group 3"/>
          <p:cNvGrpSpPr/>
          <p:nvPr/>
        </p:nvGrpSpPr>
        <p:grpSpPr>
          <a:xfrm>
            <a:off x="0" y="103188"/>
            <a:ext cx="2940050" cy="720725"/>
            <a:chOff x="0" y="0"/>
            <a:chExt cx="1121" cy="434"/>
          </a:xfrm>
        </p:grpSpPr>
        <p:pic>
          <p:nvPicPr>
            <p:cNvPr id="9219" name="TextBox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71" cy="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Text Box 7"/>
            <p:cNvSpPr txBox="1"/>
            <p:nvPr/>
          </p:nvSpPr>
          <p:spPr>
            <a:xfrm>
              <a:off x="100" y="0"/>
              <a:ext cx="1021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体验摩擦力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87675" y="2139950"/>
            <a:ext cx="3606800" cy="1565275"/>
            <a:chOff x="4706" y="3370"/>
            <a:chExt cx="5678" cy="2464"/>
          </a:xfrm>
        </p:grpSpPr>
        <p:sp>
          <p:nvSpPr>
            <p:cNvPr id="9222" name="椭圆 1"/>
            <p:cNvSpPr/>
            <p:nvPr/>
          </p:nvSpPr>
          <p:spPr>
            <a:xfrm>
              <a:off x="4706" y="3370"/>
              <a:ext cx="1560" cy="860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SzTx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23" name="直接箭头连接符 2"/>
            <p:cNvCxnSpPr>
              <a:stCxn id="9222" idx="5"/>
            </p:cNvCxnSpPr>
            <p:nvPr/>
          </p:nvCxnSpPr>
          <p:spPr>
            <a:xfrm>
              <a:off x="6038" y="4104"/>
              <a:ext cx="1788" cy="1326"/>
            </a:xfrm>
            <a:prstGeom prst="straightConnector1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sp>
          <p:nvSpPr>
            <p:cNvPr id="9224" name="文本框 3"/>
            <p:cNvSpPr txBox="1"/>
            <p:nvPr/>
          </p:nvSpPr>
          <p:spPr>
            <a:xfrm>
              <a:off x="7446" y="5110"/>
              <a:ext cx="293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运动趋势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Group 2"/>
          <p:cNvGrpSpPr/>
          <p:nvPr/>
        </p:nvGrpSpPr>
        <p:grpSpPr>
          <a:xfrm>
            <a:off x="539750" y="700088"/>
            <a:ext cx="4465638" cy="2208212"/>
            <a:chOff x="136" y="864"/>
            <a:chExt cx="3656" cy="2544"/>
          </a:xfrm>
        </p:grpSpPr>
        <p:pic>
          <p:nvPicPr>
            <p:cNvPr id="29698" name="Picture 3" descr="图片6"/>
            <p:cNvPicPr>
              <a:picLocks noChangeAspect="1"/>
            </p:cNvPicPr>
            <p:nvPr/>
          </p:nvPicPr>
          <p:blipFill>
            <a:blip r:embed="rId2"/>
            <a:srcRect t="4620" r="33382" b="6335"/>
            <a:stretch>
              <a:fillRect/>
            </a:stretch>
          </p:blipFill>
          <p:spPr>
            <a:xfrm>
              <a:off x="136" y="864"/>
              <a:ext cx="3656" cy="2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699" name="Rectangle 4"/>
            <p:cNvSpPr/>
            <p:nvPr/>
          </p:nvSpPr>
          <p:spPr>
            <a:xfrm>
              <a:off x="1248" y="3216"/>
              <a:ext cx="480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5" name="Text Box 7"/>
          <p:cNvSpPr txBox="1"/>
          <p:nvPr/>
        </p:nvSpPr>
        <p:spPr>
          <a:xfrm>
            <a:off x="5219700" y="271463"/>
            <a:ext cx="3600450" cy="2492375"/>
          </a:xfrm>
          <a:prstGeom prst="rect">
            <a:avLst/>
          </a:prstGeom>
          <a:gradFill rotWithShape="1">
            <a:gsLst>
              <a:gs pos="0">
                <a:srgbClr val="9EEAFF">
                  <a:alpha val="100000"/>
                </a:srgbClr>
              </a:gs>
              <a:gs pos="35001">
                <a:srgbClr val="BBEFFF">
                  <a:alpha val="100000"/>
                </a:srgbClr>
              </a:gs>
              <a:gs pos="100000">
                <a:srgbClr val="E4F9FF">
                  <a:alpha val="100000"/>
                </a:srgbClr>
              </a:gs>
            </a:gsLst>
            <a:lin ang="5400000" scaled="1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</a:p>
          <a:p>
            <a:pPr>
              <a:lnSpc>
                <a:spcPct val="150000"/>
              </a:lnSpc>
            </a:pPr>
            <a:r>
              <a:rPr lang="zh-CN" altLang="en-US" sz="26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当接触面的粗糙程度相同时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，压力越大，滑动摩擦力越大。</a:t>
            </a:r>
          </a:p>
        </p:txBody>
      </p:sp>
      <p:graphicFrame>
        <p:nvGraphicFramePr>
          <p:cNvPr id="10244" name="表格 10243"/>
          <p:cNvGraphicFramePr>
            <a:graphicFrameLocks noGrp="1"/>
          </p:cNvGraphicFramePr>
          <p:nvPr/>
        </p:nvGraphicFramePr>
        <p:xfrm>
          <a:off x="206375" y="2970213"/>
          <a:ext cx="8036620" cy="1851150"/>
        </p:xfrm>
        <a:graphic>
          <a:graphicData uri="http://schemas.openxmlformats.org/drawingml/2006/table">
            <a:tbl>
              <a:tblPr/>
              <a:tblGrid>
                <a:gridCol w="1497330"/>
                <a:gridCol w="2501265"/>
                <a:gridCol w="1409436"/>
                <a:gridCol w="2628589"/>
              </a:tblGrid>
              <a:tr h="3625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次数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压力大小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粗糙程度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摩擦力 </a:t>
                      </a:r>
                      <a:r>
                        <a:rPr lang="en-US" altLang="zh-CN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f 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/N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只有木块（小）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相同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2.4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加砝码（大）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相同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3.6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4"/>
          <p:cNvGrpSpPr/>
          <p:nvPr/>
        </p:nvGrpSpPr>
        <p:grpSpPr>
          <a:xfrm>
            <a:off x="468313" y="771525"/>
            <a:ext cx="4535487" cy="2046288"/>
            <a:chOff x="113" y="816"/>
            <a:chExt cx="3871" cy="2640"/>
          </a:xfrm>
        </p:grpSpPr>
        <p:pic>
          <p:nvPicPr>
            <p:cNvPr id="30722" name="Picture 5" descr="图片5"/>
            <p:cNvPicPr>
              <a:picLocks noChangeAspect="1"/>
            </p:cNvPicPr>
            <p:nvPr/>
          </p:nvPicPr>
          <p:blipFill>
            <a:blip r:embed="rId2"/>
            <a:srcRect t="3845" r="30051" b="5527"/>
            <a:stretch>
              <a:fillRect/>
            </a:stretch>
          </p:blipFill>
          <p:spPr>
            <a:xfrm>
              <a:off x="113" y="816"/>
              <a:ext cx="3871" cy="26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3" name="Rectangle 6"/>
            <p:cNvSpPr/>
            <p:nvPr/>
          </p:nvSpPr>
          <p:spPr>
            <a:xfrm>
              <a:off x="1440" y="3264"/>
              <a:ext cx="432" cy="19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1267" name="表格 11266"/>
          <p:cNvGraphicFramePr>
            <a:graphicFrameLocks noGrp="1"/>
          </p:cNvGraphicFramePr>
          <p:nvPr/>
        </p:nvGraphicFramePr>
        <p:xfrm>
          <a:off x="827088" y="3013075"/>
          <a:ext cx="7300595" cy="1851150"/>
        </p:xfrm>
        <a:graphic>
          <a:graphicData uri="http://schemas.openxmlformats.org/drawingml/2006/table">
            <a:tbl>
              <a:tblPr/>
              <a:tblGrid>
                <a:gridCol w="1282700"/>
                <a:gridCol w="2566670"/>
                <a:gridCol w="3451225"/>
              </a:tblGrid>
              <a:tr h="3625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次数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接触面积大小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摩擦力</a:t>
                      </a:r>
                      <a:r>
                        <a:rPr lang="en-US" altLang="zh-CN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f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/N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平放（大）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2.4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</a:p>
                  </a:txBody>
                  <a:tcPr marT="34205" marB="34205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侧放（小）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2.4</a:t>
                      </a:r>
                    </a:p>
                  </a:txBody>
                  <a:tcPr marT="34205" marB="34205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7" name="Text Box 25"/>
          <p:cNvSpPr txBox="1"/>
          <p:nvPr/>
        </p:nvSpPr>
        <p:spPr>
          <a:xfrm>
            <a:off x="5148263" y="433388"/>
            <a:ext cx="3673475" cy="2170112"/>
          </a:xfrm>
          <a:prstGeom prst="rect">
            <a:avLst/>
          </a:prstGeom>
          <a:gradFill rotWithShape="1">
            <a:gsLst>
              <a:gs pos="0">
                <a:srgbClr val="9EEAFF">
                  <a:alpha val="100000"/>
                </a:srgbClr>
              </a:gs>
              <a:gs pos="35001">
                <a:srgbClr val="BBEFFF">
                  <a:alpha val="100000"/>
                </a:srgbClr>
              </a:gs>
              <a:gs pos="100000">
                <a:srgbClr val="E4F9FF">
                  <a:alpha val="100000"/>
                </a:srgbClr>
              </a:gs>
            </a:gsLst>
            <a:lin ang="5400000" scaled="1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r>
              <a:rPr lang="zh-CN" altLang="en-US" sz="26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一定范围内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，摩擦力大小与接触面积无关。与拉木块的速度等无关。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/>
          <p:cNvSpPr txBox="1"/>
          <p:nvPr/>
        </p:nvSpPr>
        <p:spPr>
          <a:xfrm>
            <a:off x="603250" y="1106488"/>
            <a:ext cx="8208963" cy="2676525"/>
          </a:xfrm>
          <a:prstGeom prst="rect">
            <a:avLst/>
          </a:prstGeom>
          <a:gradFill rotWithShape="1">
            <a:gsLst>
              <a:gs pos="0">
                <a:srgbClr val="9EEAFF">
                  <a:alpha val="100000"/>
                </a:srgbClr>
              </a:gs>
              <a:gs pos="35001">
                <a:srgbClr val="BBEFFF">
                  <a:alpha val="100000"/>
                </a:srgbClr>
              </a:gs>
              <a:gs pos="100000">
                <a:srgbClr val="E4F9FF">
                  <a:alpha val="100000"/>
                </a:srgbClr>
              </a:gs>
            </a:gsLst>
            <a:lin ang="5400000" scaled="1"/>
          </a:gradFill>
          <a:ln w="9525" cap="flat" cmpd="sng">
            <a:solidFill>
              <a:srgbClr val="46AAC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square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当压力相同时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，接触面越粗糙，滑动摩擦力越大；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当接触面的粗糙程度相同时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，压力越大，滑动摩擦力越大；滑动摩擦力大小与接触面积、速度、物体质量等因素无关。</a:t>
            </a:r>
          </a:p>
        </p:txBody>
      </p:sp>
      <p:grpSp>
        <p:nvGrpSpPr>
          <p:cNvPr id="31746" name="TextBox 1"/>
          <p:cNvGrpSpPr/>
          <p:nvPr/>
        </p:nvGrpSpPr>
        <p:grpSpPr>
          <a:xfrm>
            <a:off x="250825" y="250825"/>
            <a:ext cx="2449513" cy="698500"/>
            <a:chOff x="200" y="660"/>
            <a:chExt cx="791" cy="588"/>
          </a:xfrm>
        </p:grpSpPr>
        <p:pic>
          <p:nvPicPr>
            <p:cNvPr id="31747" name="TextBox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00" y="660"/>
              <a:ext cx="791" cy="5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8" name="Text Box 4"/>
            <p:cNvSpPr txBox="1"/>
            <p:nvPr/>
          </p:nvSpPr>
          <p:spPr>
            <a:xfrm>
              <a:off x="315" y="720"/>
              <a:ext cx="566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实验结论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2450" y="5308600"/>
            <a:ext cx="8058150" cy="23066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defRPr/>
            </a:pPr>
            <a:r>
              <a:rPr kumimoji="0" lang="zh-CN" altLang="en-US" sz="3200" b="1" kern="100" cap="none" spc="0" normalizeH="0" baseline="0" noProof="0">
                <a:solidFill>
                  <a:srgbClr val="00B0F0"/>
                </a:solidFill>
                <a:latin typeface="+mj-lt"/>
                <a:ea typeface="+mn-ea"/>
                <a:cs typeface="+mn-cs"/>
                <a:sym typeface="+mn-ea"/>
              </a:rPr>
              <a:t>        滑动摩擦力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与</a:t>
            </a:r>
            <a:r>
              <a:rPr kumimoji="0" lang="zh-CN" altLang="en-US" sz="3200" b="1" kern="1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  <a:sym typeface="+mn-ea"/>
              </a:rPr>
              <a:t>接触面的粗糙程度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和</a:t>
            </a:r>
            <a:r>
              <a:rPr kumimoji="0" lang="zh-CN" altLang="en-US" sz="3200" b="1" kern="1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  <a:sym typeface="+mn-ea"/>
              </a:rPr>
              <a:t>压力的大小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有关，而</a:t>
            </a:r>
            <a:r>
              <a:rPr kumimoji="0" lang="zh-CN" altLang="en-US" sz="3200" b="1" kern="100" cap="none" spc="0" normalizeH="0" baseline="0" noProof="0">
                <a:solidFill>
                  <a:srgbClr val="00B0F0"/>
                </a:solidFill>
                <a:latin typeface="+mj-lt"/>
                <a:ea typeface="+mn-ea"/>
                <a:cs typeface="+mn-cs"/>
                <a:sym typeface="+mn-ea"/>
              </a:rPr>
              <a:t>静摩擦力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的大小应从平衡力方面考虑</a:t>
            </a:r>
            <a:r>
              <a:rPr kumimoji="0" 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5"/>
          <p:cNvGrpSpPr/>
          <p:nvPr/>
        </p:nvGrpSpPr>
        <p:grpSpPr>
          <a:xfrm>
            <a:off x="377825" y="279400"/>
            <a:ext cx="3217863" cy="635000"/>
            <a:chOff x="1004293" y="914495"/>
            <a:chExt cx="1829028" cy="634822"/>
          </a:xfrm>
        </p:grpSpPr>
        <p:sp>
          <p:nvSpPr>
            <p:cNvPr id="19" name="矩形 18"/>
            <p:cNvSpPr/>
            <p:nvPr/>
          </p:nvSpPr>
          <p:spPr>
            <a:xfrm>
              <a:off x="1423656" y="914495"/>
              <a:ext cx="1409665" cy="583401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4B3E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交流与评估</a:t>
              </a:r>
            </a:p>
          </p:txBody>
        </p:sp>
        <p:pic>
          <p:nvPicPr>
            <p:cNvPr id="32772" name="Picture 3" descr="D:\TDDOWNLOAD\win8风格图标\PNG\Communications\Blue\MB_0018_note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8082" y="962741"/>
              <a:ext cx="330943" cy="53579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1501449" y="1482661"/>
              <a:ext cx="870421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04293" y="1549317"/>
              <a:ext cx="1367578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75" name="文本框 4"/>
          <p:cNvSpPr txBox="1"/>
          <p:nvPr/>
        </p:nvSpPr>
        <p:spPr>
          <a:xfrm>
            <a:off x="376238" y="1152525"/>
            <a:ext cx="856138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hlinkClick r:id="rId3" action="ppaction://hlinkfile"/>
              </a:rPr>
              <a:t>实验误差分析及改进方法。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6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563" y="1639888"/>
            <a:ext cx="3983037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3" descr="说明: E:\win7我的文档-桌面-收藏夹\Desktop\新文档 2017-11-28_1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9193" b="25809"/>
          <a:stretch>
            <a:fillRect/>
          </a:stretch>
        </p:blipFill>
        <p:spPr>
          <a:xfrm>
            <a:off x="427038" y="2032000"/>
            <a:ext cx="3148012" cy="124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0700" y="3394075"/>
            <a:ext cx="8445500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无论是否水平匀速拉动木板，都可以保证弹簧测力计的读数等于滑动摩擦力大小。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26038" y="246063"/>
            <a:ext cx="392747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b="1">
                <a:latin typeface="Arial" panose="020B0604020202020204" pitchFamily="34" charset="0"/>
                <a:ea typeface="宋体" panose="02010600030101010101" pitchFamily="2" charset="-122"/>
              </a:rPr>
              <a:t>由于弹簧测力计很难实现匀速直线运动，导致弹簧测力计的读数不等于滑动摩擦力，因此滑动摩擦力测量值有较大的误差。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2450" y="200025"/>
            <a:ext cx="8058150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defRPr/>
            </a:pP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求解摩擦力大小的方法</a:t>
            </a:r>
          </a:p>
        </p:txBody>
      </p:sp>
      <p:sp>
        <p:nvSpPr>
          <p:cNvPr id="2" name="矩形 1"/>
          <p:cNvSpPr/>
          <p:nvPr/>
        </p:nvSpPr>
        <p:spPr>
          <a:xfrm>
            <a:off x="141605" y="1244600"/>
            <a:ext cx="75565" cy="19862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170" y="1433830"/>
            <a:ext cx="1040130" cy="74612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rot="16200000">
            <a:off x="2043430" y="2136140"/>
            <a:ext cx="75565" cy="19862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16200000">
            <a:off x="1561465" y="2198370"/>
            <a:ext cx="1040130" cy="74612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605" y="3364230"/>
            <a:ext cx="5843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/>
              <a:t>             </a:t>
            </a:r>
            <a:r>
              <a:rPr lang="zh-CN" altLang="en-US"/>
              <a:t>静止状态                                      </a:t>
            </a:r>
          </a:p>
        </p:txBody>
      </p:sp>
      <p:pic>
        <p:nvPicPr>
          <p:cNvPr id="24" name="图片 2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38145" y="1385570"/>
            <a:ext cx="6229985" cy="2093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28270" y="3669665"/>
            <a:ext cx="84715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通过二力平衡求解摩擦力：静摩擦力等于与之平衡的外力大小，滑动摩擦力等于物体做匀直运动时与之平衡的外力大小，不随外力的改变而改变。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450" y="1417955"/>
            <a:ext cx="8058150" cy="23066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defRPr/>
            </a:pPr>
            <a:r>
              <a:rPr kumimoji="0" lang="zh-CN" altLang="en-US" sz="3200" b="1" kern="100" cap="none" spc="0" normalizeH="0" baseline="0" noProof="0">
                <a:solidFill>
                  <a:srgbClr val="00B0F0"/>
                </a:solidFill>
                <a:latin typeface="+mj-lt"/>
                <a:ea typeface="+mn-ea"/>
                <a:cs typeface="+mn-cs"/>
                <a:sym typeface="+mn-ea"/>
              </a:rPr>
              <a:t>        滑动摩擦力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与</a:t>
            </a:r>
            <a:r>
              <a:rPr kumimoji="0" lang="zh-CN" altLang="en-US" sz="3200" b="1" kern="1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  <a:sym typeface="+mn-ea"/>
              </a:rPr>
              <a:t>接触面的粗糙程度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和</a:t>
            </a:r>
            <a:r>
              <a:rPr kumimoji="0" lang="zh-CN" altLang="en-US" sz="3200" b="1" kern="100" cap="none" spc="0" normalizeH="0" baseline="0" noProof="0">
                <a:solidFill>
                  <a:srgbClr val="FF0000"/>
                </a:solidFill>
                <a:latin typeface="+mj-lt"/>
                <a:ea typeface="+mn-ea"/>
                <a:cs typeface="+mn-cs"/>
                <a:sym typeface="+mn-ea"/>
              </a:rPr>
              <a:t>压力的大小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有关，而</a:t>
            </a:r>
            <a:r>
              <a:rPr kumimoji="0" lang="zh-CN" altLang="en-US" sz="3200" b="1" kern="100" cap="none" spc="0" normalizeH="0" baseline="0" noProof="0">
                <a:solidFill>
                  <a:srgbClr val="00B0F0"/>
                </a:solidFill>
                <a:latin typeface="+mj-lt"/>
                <a:ea typeface="+mn-ea"/>
                <a:cs typeface="+mn-cs"/>
                <a:sym typeface="+mn-ea"/>
              </a:rPr>
              <a:t>静摩擦力</a:t>
            </a:r>
            <a:r>
              <a:rPr kumimoji="0" lang="zh-CN" alt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的大小应从平衡力方面考虑</a:t>
            </a:r>
            <a:r>
              <a:rPr kumimoji="0" lang="en-US" sz="3200" b="1" kern="100" cap="none" spc="0" normalizeH="0" baseline="0" noProof="0">
                <a:latin typeface="+mj-lt"/>
                <a:ea typeface="+mn-ea"/>
                <a:cs typeface="+mn-cs"/>
                <a:sym typeface="+mn-ea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982788" y="247650"/>
            <a:ext cx="5859463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增大或减小摩擦的方法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88900" y="247650"/>
            <a:ext cx="1727200" cy="577850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知识点三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grpSp>
        <p:nvGrpSpPr>
          <p:cNvPr id="6" name="组合 13"/>
          <p:cNvGrpSpPr/>
          <p:nvPr/>
        </p:nvGrpSpPr>
        <p:grpSpPr>
          <a:xfrm>
            <a:off x="211138" y="2085975"/>
            <a:ext cx="2900362" cy="2743200"/>
            <a:chOff x="668769" y="1554700"/>
            <a:chExt cx="3347284" cy="366714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668769" y="1554700"/>
              <a:ext cx="3347284" cy="2165466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34821" name="TextBox 12"/>
            <p:cNvSpPr txBox="1"/>
            <p:nvPr/>
          </p:nvSpPr>
          <p:spPr>
            <a:xfrm>
              <a:off x="1262994" y="4524148"/>
              <a:ext cx="2139746" cy="6976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涂防滑粉</a:t>
              </a:r>
            </a:p>
          </p:txBody>
        </p:sp>
      </p:grpSp>
      <p:grpSp>
        <p:nvGrpSpPr>
          <p:cNvPr id="10" name="组合 23572"/>
          <p:cNvGrpSpPr/>
          <p:nvPr/>
        </p:nvGrpSpPr>
        <p:grpSpPr>
          <a:xfrm>
            <a:off x="6081713" y="2074863"/>
            <a:ext cx="2895600" cy="2759075"/>
            <a:chOff x="3878" y="663"/>
            <a:chExt cx="1503" cy="2323"/>
          </a:xfrm>
        </p:grpSpPr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3878" y="663"/>
              <a:ext cx="1503" cy="1379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34824" name="TextBox 16"/>
            <p:cNvSpPr txBox="1"/>
            <p:nvPr/>
          </p:nvSpPr>
          <p:spPr>
            <a:xfrm>
              <a:off x="4301" y="2547"/>
              <a:ext cx="924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瓶盖竖纹</a:t>
              </a:r>
            </a:p>
          </p:txBody>
        </p:sp>
      </p:grpSp>
      <p:sp>
        <p:nvSpPr>
          <p:cNvPr id="12" name="TextBox 10"/>
          <p:cNvSpPr txBox="1"/>
          <p:nvPr/>
        </p:nvSpPr>
        <p:spPr>
          <a:xfrm>
            <a:off x="468313" y="1084263"/>
            <a:ext cx="3759200" cy="52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/>
            <a:r>
              <a:rPr lang="en-US" altLang="zh-CN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大接触面粗糙程度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65475" y="2079625"/>
            <a:ext cx="2840038" cy="2743200"/>
            <a:chOff x="5897" y="6328"/>
            <a:chExt cx="4472" cy="577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97" y="6328"/>
              <a:ext cx="4472" cy="3406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34828" name="TextBox 12"/>
            <p:cNvSpPr txBox="1"/>
            <p:nvPr/>
          </p:nvSpPr>
          <p:spPr>
            <a:xfrm>
              <a:off x="6456" y="11004"/>
              <a:ext cx="3231" cy="10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轮胎的花纹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 txBox="1"/>
          <p:nvPr/>
        </p:nvSpPr>
        <p:spPr>
          <a:xfrm>
            <a:off x="755650" y="268288"/>
            <a:ext cx="1971675" cy="520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/>
            <a:r>
              <a:rPr lang="en-US" altLang="zh-CN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大压力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62000" y="984250"/>
            <a:ext cx="3321050" cy="2871788"/>
            <a:chOff x="1025" y="2371"/>
            <a:chExt cx="5230" cy="6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5" y="2371"/>
              <a:ext cx="5230" cy="3899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5" name="TextBox 10"/>
            <p:cNvSpPr txBox="1"/>
            <p:nvPr/>
          </p:nvSpPr>
          <p:spPr>
            <a:xfrm>
              <a:off x="1810" y="7314"/>
              <a:ext cx="3088" cy="10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fontAlgn="base"/>
              <a:r>
                <a:rPr lang="zh-CN" altLang="en-US" sz="2800" strike="noStrike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自行车车闸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94275" y="977900"/>
            <a:ext cx="3321050" cy="2838450"/>
            <a:chOff x="7850" y="2276"/>
            <a:chExt cx="5230" cy="59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0" y="2276"/>
              <a:ext cx="5230" cy="3898"/>
            </a:xfrm>
            <a:prstGeom prst="round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6" name="TextBox 10"/>
            <p:cNvSpPr txBox="1"/>
            <p:nvPr/>
          </p:nvSpPr>
          <p:spPr>
            <a:xfrm>
              <a:off x="8635" y="7152"/>
              <a:ext cx="3648" cy="10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fontAlgn="base"/>
              <a:r>
                <a:rPr lang="zh-CN" altLang="en-US" sz="2800" strike="noStrike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擦黑板时用力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4213" y="4156075"/>
            <a:ext cx="7789862" cy="604838"/>
            <a:chOff x="622" y="8713"/>
            <a:chExt cx="12270" cy="1273"/>
          </a:xfrm>
        </p:grpSpPr>
        <p:sp>
          <p:nvSpPr>
            <p:cNvPr id="7" name="TextBox 10"/>
            <p:cNvSpPr txBox="1"/>
            <p:nvPr/>
          </p:nvSpPr>
          <p:spPr>
            <a:xfrm>
              <a:off x="1642" y="8713"/>
              <a:ext cx="11250" cy="11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fontAlgn="base"/>
              <a:r>
                <a:rPr lang="zh-CN" altLang="en-US" sz="2800" strike="noStrike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你还能举出</a:t>
              </a:r>
              <a:r>
                <a:rPr lang="zh-CN" altLang="en-US" sz="2800" strike="noStrike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一些</a:t>
              </a:r>
              <a:r>
                <a:rPr lang="zh-CN" altLang="en-US" sz="2800" strike="noStrike" noProof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生活中增大摩擦力的实例吗？</a:t>
              </a:r>
            </a:p>
          </p:txBody>
        </p:sp>
        <p:pic>
          <p:nvPicPr>
            <p:cNvPr id="35850" name="Picture 6" descr="？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" y="8735"/>
              <a:ext cx="937" cy="125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3"/>
          <p:cNvSpPr txBox="1"/>
          <p:nvPr/>
        </p:nvSpPr>
        <p:spPr>
          <a:xfrm>
            <a:off x="1979613" y="411163"/>
            <a:ext cx="43053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怎样使小提琴拉得更响？</a:t>
            </a:r>
          </a:p>
        </p:txBody>
      </p:sp>
      <p:pic>
        <p:nvPicPr>
          <p:cNvPr id="11276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1131584"/>
            <a:ext cx="5491169" cy="2698427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7"/>
          <p:cNvSpPr txBox="1"/>
          <p:nvPr/>
        </p:nvSpPr>
        <p:spPr>
          <a:xfrm>
            <a:off x="658813" y="446088"/>
            <a:ext cx="1184275" cy="5095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/>
            <a:r>
              <a:rPr lang="zh-CN" altLang="zh-CN" sz="2400" b="1" strike="noStrike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想一想</a:t>
            </a:r>
          </a:p>
        </p:txBody>
      </p:sp>
      <p:sp>
        <p:nvSpPr>
          <p:cNvPr id="16" name="Text Box 4"/>
          <p:cNvSpPr txBox="1"/>
          <p:nvPr/>
        </p:nvSpPr>
        <p:spPr>
          <a:xfrm>
            <a:off x="392113" y="3922713"/>
            <a:ext cx="1944687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涂松香</a:t>
            </a:r>
          </a:p>
        </p:txBody>
      </p:sp>
      <p:sp>
        <p:nvSpPr>
          <p:cNvPr id="17" name="Text Box 5"/>
          <p:cNvSpPr txBox="1"/>
          <p:nvPr/>
        </p:nvSpPr>
        <p:spPr>
          <a:xfrm>
            <a:off x="2400300" y="3922713"/>
            <a:ext cx="4465638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增大接触面粗糙程度</a:t>
            </a:r>
          </a:p>
        </p:txBody>
      </p:sp>
      <p:sp>
        <p:nvSpPr>
          <p:cNvPr id="18" name="Text Box 6"/>
          <p:cNvSpPr txBox="1"/>
          <p:nvPr/>
        </p:nvSpPr>
        <p:spPr>
          <a:xfrm>
            <a:off x="6659563" y="3924300"/>
            <a:ext cx="1744662" cy="490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增大摩擦</a:t>
            </a:r>
          </a:p>
        </p:txBody>
      </p:sp>
      <p:sp>
        <p:nvSpPr>
          <p:cNvPr id="19" name="Text Box 7"/>
          <p:cNvSpPr txBox="1"/>
          <p:nvPr/>
        </p:nvSpPr>
        <p:spPr>
          <a:xfrm>
            <a:off x="393700" y="4443413"/>
            <a:ext cx="3673475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将琴弓重压琴弦</a:t>
            </a:r>
          </a:p>
        </p:txBody>
      </p:sp>
      <p:sp>
        <p:nvSpPr>
          <p:cNvPr id="20" name="Text Box 8"/>
          <p:cNvSpPr txBox="1"/>
          <p:nvPr/>
        </p:nvSpPr>
        <p:spPr>
          <a:xfrm>
            <a:off x="3924300" y="4443413"/>
            <a:ext cx="2735263" cy="492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增大压力</a:t>
            </a:r>
          </a:p>
        </p:txBody>
      </p:sp>
      <p:sp>
        <p:nvSpPr>
          <p:cNvPr id="21" name="Text Box 9"/>
          <p:cNvSpPr txBox="1"/>
          <p:nvPr/>
        </p:nvSpPr>
        <p:spPr>
          <a:xfrm>
            <a:off x="6659563" y="4443413"/>
            <a:ext cx="2266950" cy="4905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增大摩擦</a:t>
            </a:r>
          </a:p>
        </p:txBody>
      </p:sp>
      <p:sp>
        <p:nvSpPr>
          <p:cNvPr id="22" name="Line 10"/>
          <p:cNvSpPr/>
          <p:nvPr/>
        </p:nvSpPr>
        <p:spPr>
          <a:xfrm>
            <a:off x="1689100" y="4117975"/>
            <a:ext cx="6477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Line 11"/>
          <p:cNvSpPr/>
          <p:nvPr/>
        </p:nvSpPr>
        <p:spPr>
          <a:xfrm>
            <a:off x="5876925" y="4117975"/>
            <a:ext cx="6477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Line 12"/>
          <p:cNvSpPr/>
          <p:nvPr/>
        </p:nvSpPr>
        <p:spPr>
          <a:xfrm>
            <a:off x="3208338" y="4638675"/>
            <a:ext cx="6477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Line 13"/>
          <p:cNvSpPr/>
          <p:nvPr/>
        </p:nvSpPr>
        <p:spPr>
          <a:xfrm>
            <a:off x="5876925" y="4637088"/>
            <a:ext cx="6477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 txBox="1"/>
          <p:nvPr/>
        </p:nvSpPr>
        <p:spPr>
          <a:xfrm>
            <a:off x="755650" y="268288"/>
            <a:ext cx="2687638" cy="52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/>
            <a:r>
              <a:rPr lang="en-US" altLang="zh-CN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变滚动为滑动</a:t>
            </a:r>
          </a:p>
        </p:txBody>
      </p:sp>
      <p:pic>
        <p:nvPicPr>
          <p:cNvPr id="3891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0" y="901700"/>
            <a:ext cx="6197600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27050" y="3206750"/>
            <a:ext cx="5715000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增大摩擦力的方法：</a:t>
            </a: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增大压力；</a:t>
            </a: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增大接触面粗糙程度；</a:t>
            </a: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变滚动为滑动。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982788" y="247650"/>
            <a:ext cx="3678238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认识滑动摩擦力</a:t>
            </a: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88900" y="247650"/>
            <a:ext cx="1727200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rPr>
              <a:t>知识点一</a:t>
            </a:r>
          </a:p>
        </p:txBody>
      </p:sp>
      <p:sp>
        <p:nvSpPr>
          <p:cNvPr id="4" name="思想气泡: 云 3">
            <a:hlinkClick r:id="rId4" action="ppaction://hlinksldjump"/>
          </p:cNvPr>
          <p:cNvSpPr/>
          <p:nvPr/>
        </p:nvSpPr>
        <p:spPr bwMode="auto">
          <a:xfrm>
            <a:off x="5035550" y="3673475"/>
            <a:ext cx="4032250" cy="1281113"/>
          </a:xfrm>
          <a:prstGeom prst="cloudCallout">
            <a:avLst>
              <a:gd name="adj1" fmla="val -51862"/>
              <a:gd name="adj2" fmla="val -4816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00B0F0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摩擦力产生的根据原因是什么？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68288" y="996950"/>
            <a:ext cx="8709025" cy="2676525"/>
            <a:chOff x="423" y="1570"/>
            <a:chExt cx="13715" cy="4215"/>
          </a:xfrm>
        </p:grpSpPr>
        <p:sp>
          <p:nvSpPr>
            <p:cNvPr id="10245" name="文本框 1"/>
            <p:cNvSpPr txBox="1"/>
            <p:nvPr/>
          </p:nvSpPr>
          <p:spPr>
            <a:xfrm>
              <a:off x="423" y="1570"/>
              <a:ext cx="13715" cy="42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8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1.</a:t>
              </a:r>
              <a:r>
                <a:rPr lang="zh-CN" altLang="en-US" sz="28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定义：</a:t>
              </a: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两个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互相接触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的物体，当它们发生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相对运动或相对运动趋势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时，在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接触面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上会产生一种阻碍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相对运动或相对运动趋势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的力，叫做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摩擦力（</a:t>
              </a:r>
              <a:r>
                <a:rPr lang="en-US" altLang="zh-CN" sz="2800" b="1">
                  <a:solidFill>
                    <a:srgbClr val="FF0000"/>
                  </a:solidFill>
                  <a:latin typeface="MS UI Gothic" panose="020B0600070205080204" charset="-128"/>
                  <a:ea typeface="MS UI Gothic" panose="020B0600070205080204" charset="-128"/>
                  <a:sym typeface="宋体" panose="02010600030101010101" pitchFamily="2" charset="-122"/>
                </a:rPr>
                <a:t>   </a:t>
              </a: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）</a:t>
              </a: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0246" name="对象 1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916" y="4785"/>
            <a:ext cx="750" cy="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r:id="rId5" imgW="152400" imgH="203200" progId="Equation.KSEE3">
                    <p:embed/>
                  </p:oleObj>
                </mc:Choice>
                <mc:Fallback>
                  <p:oleObj r:id="rId5" imgW="152400" imgH="2032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916" y="4785"/>
                          <a:ext cx="750" cy="1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6151"/>
          <p:cNvSpPr txBox="1"/>
          <p:nvPr/>
        </p:nvSpPr>
        <p:spPr>
          <a:xfrm>
            <a:off x="539750" y="339725"/>
            <a:ext cx="2316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二、减小</a:t>
            </a:r>
            <a:r>
              <a: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摩擦</a:t>
            </a:r>
          </a:p>
        </p:txBody>
      </p:sp>
      <p:pic>
        <p:nvPicPr>
          <p:cNvPr id="4096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5" y="1338263"/>
            <a:ext cx="2836863" cy="274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225" y="1317625"/>
            <a:ext cx="33274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0838" y="4268788"/>
            <a:ext cx="8353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减小压力大小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6151"/>
          <p:cNvSpPr txBox="1"/>
          <p:nvPr/>
        </p:nvSpPr>
        <p:spPr>
          <a:xfrm>
            <a:off x="539750" y="339725"/>
            <a:ext cx="2316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二、减小</a:t>
            </a:r>
            <a:r>
              <a: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摩擦</a:t>
            </a:r>
          </a:p>
        </p:txBody>
      </p:sp>
      <p:pic>
        <p:nvPicPr>
          <p:cNvPr id="4198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8" y="1338263"/>
            <a:ext cx="4318000" cy="274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338263"/>
            <a:ext cx="3978275" cy="301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0838" y="4268788"/>
            <a:ext cx="8353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减小接触面的粗糙程度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6151"/>
          <p:cNvSpPr txBox="1"/>
          <p:nvPr/>
        </p:nvSpPr>
        <p:spPr>
          <a:xfrm>
            <a:off x="539750" y="339725"/>
            <a:ext cx="2316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二、减小</a:t>
            </a:r>
            <a:r>
              <a: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摩擦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838" y="4268788"/>
            <a:ext cx="8353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使接触面分离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01713" y="1282700"/>
            <a:ext cx="6992937" cy="3133725"/>
            <a:chOff x="1578" y="2021"/>
            <a:chExt cx="11011" cy="4934"/>
          </a:xfrm>
        </p:grpSpPr>
        <p:pic>
          <p:nvPicPr>
            <p:cNvPr id="43012" name="图片 2" descr="02604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77" y="2215"/>
              <a:ext cx="3767" cy="3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3013" name="组合 3"/>
            <p:cNvGrpSpPr/>
            <p:nvPr/>
          </p:nvGrpSpPr>
          <p:grpSpPr>
            <a:xfrm>
              <a:off x="6945" y="2021"/>
              <a:ext cx="5644" cy="4935"/>
              <a:chOff x="6945" y="2021"/>
              <a:chExt cx="5644" cy="4935"/>
            </a:xfrm>
          </p:grpSpPr>
          <p:pic>
            <p:nvPicPr>
              <p:cNvPr id="43014" name="图片 1" descr="0260400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45" y="2020"/>
                <a:ext cx="5645" cy="399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3015" name="文本框 2"/>
              <p:cNvSpPr txBox="1"/>
              <p:nvPr/>
            </p:nvSpPr>
            <p:spPr>
              <a:xfrm>
                <a:off x="8083" y="6134"/>
                <a:ext cx="358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zh-CN" altLang="en-US" sz="2800" b="1">
                    <a:latin typeface="Arial" panose="020B0604020202020204" pitchFamily="34" charset="0"/>
                    <a:ea typeface="宋体" panose="02010600030101010101" pitchFamily="2" charset="-122"/>
                  </a:rPr>
                  <a:t>加润滑油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6151"/>
          <p:cNvSpPr txBox="1"/>
          <p:nvPr/>
        </p:nvSpPr>
        <p:spPr>
          <a:xfrm>
            <a:off x="539750" y="339725"/>
            <a:ext cx="2316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二、减小</a:t>
            </a:r>
            <a:r>
              <a:rPr lang="zh-CN" altLang="zh-CN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摩擦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838" y="4268788"/>
            <a:ext cx="83534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使接触面分离</a:t>
            </a:r>
          </a:p>
        </p:txBody>
      </p:sp>
      <p:grpSp>
        <p:nvGrpSpPr>
          <p:cNvPr id="44035" name="组合 5"/>
          <p:cNvGrpSpPr/>
          <p:nvPr/>
        </p:nvGrpSpPr>
        <p:grpSpPr>
          <a:xfrm>
            <a:off x="1304925" y="1411288"/>
            <a:ext cx="6218238" cy="2474912"/>
            <a:chOff x="2415" y="2463"/>
            <a:chExt cx="9793" cy="3897"/>
          </a:xfrm>
        </p:grpSpPr>
        <p:pic>
          <p:nvPicPr>
            <p:cNvPr id="44036" name="Picture 5"/>
            <p:cNvPicPr>
              <a:picLocks noChangeAspect="1"/>
            </p:cNvPicPr>
            <p:nvPr/>
          </p:nvPicPr>
          <p:blipFill>
            <a:blip r:embed="rId2"/>
            <a:srcRect l="23438" t="40625" r="53381" b="37500"/>
            <a:stretch>
              <a:fillRect/>
            </a:stretch>
          </p:blipFill>
          <p:spPr>
            <a:xfrm>
              <a:off x="2415" y="2463"/>
              <a:ext cx="4385" cy="31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7" name="右箭头 4"/>
            <p:cNvSpPr/>
            <p:nvPr/>
          </p:nvSpPr>
          <p:spPr>
            <a:xfrm>
              <a:off x="6888" y="4015"/>
              <a:ext cx="745" cy="530"/>
            </a:xfrm>
            <a:prstGeom prst="rightArrow">
              <a:avLst>
                <a:gd name="adj1" fmla="val 50000"/>
                <a:gd name="adj2" fmla="val 50148"/>
              </a:avLst>
            </a:prstGeom>
            <a:solidFill>
              <a:srgbClr val="F79646"/>
            </a:solidFill>
            <a:ln w="25400" cap="flat" cmpd="sng">
              <a:solidFill>
                <a:srgbClr val="B66D3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3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4038" name="Group 8"/>
            <p:cNvGrpSpPr/>
            <p:nvPr/>
          </p:nvGrpSpPr>
          <p:grpSpPr>
            <a:xfrm>
              <a:off x="7730" y="2510"/>
              <a:ext cx="4478" cy="3850"/>
              <a:chOff x="0" y="0"/>
              <a:chExt cx="3789317" cy="3260521"/>
            </a:xfrm>
          </p:grpSpPr>
          <p:pic>
            <p:nvPicPr>
              <p:cNvPr id="44039" name="Picture 5"/>
              <p:cNvPicPr>
                <a:picLocks noChangeAspect="1"/>
              </p:cNvPicPr>
              <p:nvPr/>
            </p:nvPicPr>
            <p:blipFill>
              <a:blip r:embed="rId2"/>
              <a:srcRect l="46619" t="40625" r="28516" b="37500"/>
              <a:stretch>
                <a:fillRect/>
              </a:stretch>
            </p:blipFill>
            <p:spPr>
              <a:xfrm>
                <a:off x="0" y="0"/>
                <a:ext cx="3789317" cy="25003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040" name="TextBox 14"/>
              <p:cNvSpPr txBox="1"/>
              <p:nvPr/>
            </p:nvSpPr>
            <p:spPr>
              <a:xfrm>
                <a:off x="168750" y="2480998"/>
                <a:ext cx="3529128" cy="779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Font typeface="Arial" panose="020B0604020202020204" pitchFamily="34" charset="0"/>
                </a:pPr>
                <a:r>
                  <a:rPr lang="zh-CN" altLang="en-US" sz="32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巨石下垫圆木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1" y="2715766"/>
            <a:ext cx="3954934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94" y="600193"/>
            <a:ext cx="3822700" cy="1878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339" name="文本框 3"/>
          <p:cNvSpPr/>
          <p:nvPr/>
        </p:nvSpPr>
        <p:spPr>
          <a:xfrm>
            <a:off x="4643438" y="411163"/>
            <a:ext cx="3841750" cy="196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磁悬浮列车：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靠强磁场把列车从轨道上微微托起，使摩擦力大大减小。</a:t>
            </a:r>
          </a:p>
        </p:txBody>
      </p:sp>
      <p:sp>
        <p:nvSpPr>
          <p:cNvPr id="14340" name="文本框 4"/>
          <p:cNvSpPr/>
          <p:nvPr/>
        </p:nvSpPr>
        <p:spPr>
          <a:xfrm>
            <a:off x="4716463" y="2427288"/>
            <a:ext cx="3868737" cy="2582862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气垫船：</a:t>
            </a:r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靠船体向下喷出的强气流，在船底和水之间形成空气垫，大大减小摩擦力。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3"/>
          <p:cNvSpPr txBox="1"/>
          <p:nvPr/>
        </p:nvSpPr>
        <p:spPr>
          <a:xfrm>
            <a:off x="1116013" y="806450"/>
            <a:ext cx="2951162" cy="224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6082" name="Text Box 10"/>
          <p:cNvSpPr txBox="1"/>
          <p:nvPr/>
        </p:nvSpPr>
        <p:spPr>
          <a:xfrm>
            <a:off x="6994525" y="479425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Text Box 12"/>
          <p:cNvSpPr txBox="1"/>
          <p:nvPr/>
        </p:nvSpPr>
        <p:spPr>
          <a:xfrm>
            <a:off x="3489325" y="156210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Text Box 14"/>
          <p:cNvSpPr txBox="1"/>
          <p:nvPr/>
        </p:nvSpPr>
        <p:spPr>
          <a:xfrm>
            <a:off x="3336925" y="344328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Text Box 9"/>
          <p:cNvSpPr txBox="1"/>
          <p:nvPr/>
        </p:nvSpPr>
        <p:spPr>
          <a:xfrm>
            <a:off x="395288" y="1203325"/>
            <a:ext cx="6477000" cy="349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减少压力；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减小接触面的粗糙程度；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变滑动为滚动；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使两个接触面彼此分离。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a.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加润滑油  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b.</a:t>
            </a: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气垫船和磁悬浮式列车</a:t>
            </a:r>
          </a:p>
        </p:txBody>
      </p:sp>
      <p:sp>
        <p:nvSpPr>
          <p:cNvPr id="46086" name="Rectangle 2"/>
          <p:cNvSpPr/>
          <p:nvPr/>
        </p:nvSpPr>
        <p:spPr>
          <a:xfrm>
            <a:off x="468313" y="484188"/>
            <a:ext cx="4670425" cy="5524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减小</a:t>
            </a:r>
            <a:r>
              <a:rPr lang="zh-CN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摩擦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的方法</a:t>
            </a:r>
            <a:endParaRPr lang="zh-CN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r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37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>
                                            <p:txEl>
                                              <p:charRg st="6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137">
                                            <p:txEl>
                                              <p:charRg st="62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85" y="3291347"/>
            <a:ext cx="4211298" cy="14884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2227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3291830"/>
            <a:ext cx="4210679" cy="14879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2228" name="Text Box 4"/>
          <p:cNvSpPr txBox="1"/>
          <p:nvPr/>
        </p:nvSpPr>
        <p:spPr>
          <a:xfrm>
            <a:off x="250825" y="195263"/>
            <a:ext cx="8478838" cy="309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古埃及人建造金字塔时，在运送的大石块下面垫上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圆形滚木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；北京故宫有一整块雕龙的大石阶重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多吨，在没有大型起重工具的情况下，据说是在冬天运送的，首先在地上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泼水，结冰</a:t>
            </a:r>
            <a:r>
              <a:rPr lang="zh-CN" altLang="en-US" sz="2600">
                <a:latin typeface="Times New Roman" panose="02020603050405020304" pitchFamily="18" charset="0"/>
                <a:ea typeface="黑体" panose="02010609060101010101" pitchFamily="49" charset="-122"/>
              </a:rPr>
              <a:t>后再推拉运送。用这两种方法，利用了什么原理</a:t>
            </a:r>
            <a:r>
              <a:rPr lang="en-US" altLang="zh-CN" sz="260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>
    <p:wipe dir="r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22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22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1"/>
          <p:cNvSpPr txBox="1"/>
          <p:nvPr/>
        </p:nvSpPr>
        <p:spPr>
          <a:xfrm>
            <a:off x="468313" y="1058863"/>
            <a:ext cx="425450" cy="3416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摩擦力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及其影响因素</a:t>
            </a:r>
          </a:p>
        </p:txBody>
      </p:sp>
      <p:sp>
        <p:nvSpPr>
          <p:cNvPr id="48130" name="文本框 5"/>
          <p:cNvSpPr txBox="1"/>
          <p:nvPr/>
        </p:nvSpPr>
        <p:spPr>
          <a:xfrm>
            <a:off x="1509713" y="1546225"/>
            <a:ext cx="13620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摩擦力</a:t>
            </a:r>
          </a:p>
        </p:txBody>
      </p:sp>
      <p:sp>
        <p:nvSpPr>
          <p:cNvPr id="48131" name="文本框 6"/>
          <p:cNvSpPr txBox="1"/>
          <p:nvPr/>
        </p:nvSpPr>
        <p:spPr>
          <a:xfrm>
            <a:off x="1406525" y="3479800"/>
            <a:ext cx="17176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滑动摩擦力的影响因素</a:t>
            </a:r>
          </a:p>
        </p:txBody>
      </p:sp>
      <p:sp>
        <p:nvSpPr>
          <p:cNvPr id="48132" name="文本框 7"/>
          <p:cNvSpPr txBox="1"/>
          <p:nvPr/>
        </p:nvSpPr>
        <p:spPr>
          <a:xfrm>
            <a:off x="3563938" y="3363913"/>
            <a:ext cx="17033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压力大小</a:t>
            </a:r>
          </a:p>
        </p:txBody>
      </p:sp>
      <p:sp>
        <p:nvSpPr>
          <p:cNvPr id="48133" name="文本框 9"/>
          <p:cNvSpPr txBox="1"/>
          <p:nvPr/>
        </p:nvSpPr>
        <p:spPr>
          <a:xfrm>
            <a:off x="3419475" y="4300538"/>
            <a:ext cx="278288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接触面粗糙程度</a:t>
            </a:r>
          </a:p>
        </p:txBody>
      </p:sp>
      <p:sp>
        <p:nvSpPr>
          <p:cNvPr id="48134" name="文本框 11"/>
          <p:cNvSpPr txBox="1"/>
          <p:nvPr/>
        </p:nvSpPr>
        <p:spPr>
          <a:xfrm>
            <a:off x="2901950" y="604838"/>
            <a:ext cx="5740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</a:p>
        </p:txBody>
      </p:sp>
      <p:sp>
        <p:nvSpPr>
          <p:cNvPr id="48135" name="文本框 12"/>
          <p:cNvSpPr txBox="1"/>
          <p:nvPr/>
        </p:nvSpPr>
        <p:spPr>
          <a:xfrm>
            <a:off x="2871788" y="1355725"/>
            <a:ext cx="14239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产生条件</a:t>
            </a:r>
          </a:p>
        </p:txBody>
      </p:sp>
      <p:sp>
        <p:nvSpPr>
          <p:cNvPr id="48136" name="文本框 13"/>
          <p:cNvSpPr txBox="1"/>
          <p:nvPr/>
        </p:nvSpPr>
        <p:spPr>
          <a:xfrm>
            <a:off x="4500563" y="1203325"/>
            <a:ext cx="2111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接触并挤压</a:t>
            </a:r>
          </a:p>
        </p:txBody>
      </p:sp>
      <p:sp>
        <p:nvSpPr>
          <p:cNvPr id="48137" name="文本框 14"/>
          <p:cNvSpPr txBox="1"/>
          <p:nvPr/>
        </p:nvSpPr>
        <p:spPr>
          <a:xfrm>
            <a:off x="2843213" y="2211388"/>
            <a:ext cx="60579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方向：与物体相对运动方向（或趋势）相反</a:t>
            </a:r>
          </a:p>
        </p:txBody>
      </p:sp>
      <p:sp>
        <p:nvSpPr>
          <p:cNvPr id="48138" name="文本框 15"/>
          <p:cNvSpPr txBox="1"/>
          <p:nvPr/>
        </p:nvSpPr>
        <p:spPr>
          <a:xfrm>
            <a:off x="2843213" y="2787650"/>
            <a:ext cx="59959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分类：静摩擦力、滑动摩擦力、滚动摩擦力</a:t>
            </a:r>
          </a:p>
        </p:txBody>
      </p:sp>
      <p:sp>
        <p:nvSpPr>
          <p:cNvPr id="48139" name="文本框 16"/>
          <p:cNvSpPr txBox="1"/>
          <p:nvPr/>
        </p:nvSpPr>
        <p:spPr>
          <a:xfrm>
            <a:off x="4500563" y="1708150"/>
            <a:ext cx="33448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有相对运动（或趋势）</a:t>
            </a:r>
          </a:p>
        </p:txBody>
      </p:sp>
      <p:sp>
        <p:nvSpPr>
          <p:cNvPr id="48140" name="文本框 17"/>
          <p:cNvSpPr txBox="1"/>
          <p:nvPr/>
        </p:nvSpPr>
        <p:spPr>
          <a:xfrm>
            <a:off x="4500563" y="771525"/>
            <a:ext cx="2111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接触面粗糙</a:t>
            </a:r>
          </a:p>
        </p:txBody>
      </p:sp>
      <p:sp>
        <p:nvSpPr>
          <p:cNvPr id="48141" name="AutoShape 14"/>
          <p:cNvSpPr/>
          <p:nvPr/>
        </p:nvSpPr>
        <p:spPr>
          <a:xfrm>
            <a:off x="2627313" y="769938"/>
            <a:ext cx="144462" cy="2378075"/>
          </a:xfrm>
          <a:prstGeom prst="leftBrace">
            <a:avLst>
              <a:gd name="adj1" fmla="val 69428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42" name="AutoShape 14"/>
          <p:cNvSpPr/>
          <p:nvPr/>
        </p:nvSpPr>
        <p:spPr>
          <a:xfrm>
            <a:off x="1042988" y="1347788"/>
            <a:ext cx="360362" cy="2743200"/>
          </a:xfrm>
          <a:prstGeom prst="leftBrace">
            <a:avLst>
              <a:gd name="adj1" fmla="val 69427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43" name="AutoShape 14"/>
          <p:cNvSpPr/>
          <p:nvPr/>
        </p:nvSpPr>
        <p:spPr>
          <a:xfrm>
            <a:off x="3298825" y="3508375"/>
            <a:ext cx="193675" cy="1223963"/>
          </a:xfrm>
          <a:prstGeom prst="leftBrace">
            <a:avLst>
              <a:gd name="adj1" fmla="val 69370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44" name="AutoShape 14"/>
          <p:cNvSpPr/>
          <p:nvPr/>
        </p:nvSpPr>
        <p:spPr>
          <a:xfrm>
            <a:off x="4292600" y="1101725"/>
            <a:ext cx="120650" cy="844550"/>
          </a:xfrm>
          <a:prstGeom prst="leftBrace">
            <a:avLst>
              <a:gd name="adj1" fmla="val 68768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Shape 108"/>
          <p:cNvSpPr/>
          <p:nvPr/>
        </p:nvSpPr>
        <p:spPr>
          <a:xfrm>
            <a:off x="100013" y="106363"/>
            <a:ext cx="546100" cy="5603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Shape 112"/>
          <p:cNvSpPr/>
          <p:nvPr/>
        </p:nvSpPr>
        <p:spPr>
          <a:xfrm>
            <a:off x="117475" y="144463"/>
            <a:ext cx="590550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kumimoji="0" lang="en-US" altLang="zh-CN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866775" y="161925"/>
            <a:ext cx="1309688" cy="458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课堂小结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19150" y="576263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08"/>
          <p:cNvSpPr/>
          <p:nvPr/>
        </p:nvSpPr>
        <p:spPr>
          <a:xfrm>
            <a:off x="100013" y="106363"/>
            <a:ext cx="546100" cy="5603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Shape 112"/>
          <p:cNvSpPr/>
          <p:nvPr/>
        </p:nvSpPr>
        <p:spPr>
          <a:xfrm>
            <a:off x="117475" y="144463"/>
            <a:ext cx="590550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kumimoji="0" lang="en-US" altLang="zh-CN" sz="2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866775" y="161925"/>
            <a:ext cx="1309688" cy="458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课堂小结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819150" y="576263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157" name="文本框 3"/>
          <p:cNvSpPr txBox="1"/>
          <p:nvPr/>
        </p:nvSpPr>
        <p:spPr>
          <a:xfrm>
            <a:off x="827088" y="1125538"/>
            <a:ext cx="579437" cy="2678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摩擦力与生活</a:t>
            </a:r>
          </a:p>
        </p:txBody>
      </p:sp>
      <p:sp>
        <p:nvSpPr>
          <p:cNvPr id="49158" name="文本框 4"/>
          <p:cNvSpPr txBox="1"/>
          <p:nvPr/>
        </p:nvSpPr>
        <p:spPr>
          <a:xfrm>
            <a:off x="1908175" y="1196975"/>
            <a:ext cx="1763713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增大摩擦</a:t>
            </a:r>
          </a:p>
        </p:txBody>
      </p:sp>
      <p:sp>
        <p:nvSpPr>
          <p:cNvPr id="49159" name="文本框 5"/>
          <p:cNvSpPr txBox="1"/>
          <p:nvPr/>
        </p:nvSpPr>
        <p:spPr>
          <a:xfrm>
            <a:off x="1835150" y="3213100"/>
            <a:ext cx="1773238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减小摩擦</a:t>
            </a:r>
          </a:p>
        </p:txBody>
      </p:sp>
      <p:sp>
        <p:nvSpPr>
          <p:cNvPr id="49160" name="文本框 6"/>
          <p:cNvSpPr txBox="1"/>
          <p:nvPr/>
        </p:nvSpPr>
        <p:spPr>
          <a:xfrm>
            <a:off x="3995738" y="650875"/>
            <a:ext cx="268605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增大压力</a:t>
            </a:r>
          </a:p>
        </p:txBody>
      </p:sp>
      <p:sp>
        <p:nvSpPr>
          <p:cNvPr id="49161" name="文本框 7"/>
          <p:cNvSpPr txBox="1"/>
          <p:nvPr/>
        </p:nvSpPr>
        <p:spPr>
          <a:xfrm>
            <a:off x="3995738" y="1150938"/>
            <a:ext cx="4127500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增大接触面粗糙程度</a:t>
            </a:r>
          </a:p>
        </p:txBody>
      </p:sp>
      <p:sp>
        <p:nvSpPr>
          <p:cNvPr id="49162" name="文本框 8"/>
          <p:cNvSpPr txBox="1"/>
          <p:nvPr/>
        </p:nvSpPr>
        <p:spPr>
          <a:xfrm>
            <a:off x="3995738" y="2278063"/>
            <a:ext cx="4537075" cy="2462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减少压力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减小接触面的粗糙程度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变滑动为滚动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使两个接触面彼此分离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3" name="AutoShape 14"/>
          <p:cNvSpPr/>
          <p:nvPr/>
        </p:nvSpPr>
        <p:spPr>
          <a:xfrm>
            <a:off x="3635375" y="836613"/>
            <a:ext cx="133350" cy="1152525"/>
          </a:xfrm>
          <a:prstGeom prst="leftBrace">
            <a:avLst>
              <a:gd name="adj1" fmla="val 70383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4" name="AutoShape 14"/>
          <p:cNvSpPr/>
          <p:nvPr/>
        </p:nvSpPr>
        <p:spPr>
          <a:xfrm>
            <a:off x="3563938" y="2420938"/>
            <a:ext cx="241300" cy="2173287"/>
          </a:xfrm>
          <a:prstGeom prst="leftBrace">
            <a:avLst>
              <a:gd name="adj1" fmla="val 69759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5" name="AutoShape 14"/>
          <p:cNvSpPr/>
          <p:nvPr/>
        </p:nvSpPr>
        <p:spPr>
          <a:xfrm>
            <a:off x="1655763" y="1270000"/>
            <a:ext cx="107950" cy="2519363"/>
          </a:xfrm>
          <a:prstGeom prst="leftBrace">
            <a:avLst>
              <a:gd name="adj1" fmla="val 69474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66" name="文本框 7"/>
          <p:cNvSpPr txBox="1"/>
          <p:nvPr/>
        </p:nvSpPr>
        <p:spPr>
          <a:xfrm>
            <a:off x="3995738" y="1620838"/>
            <a:ext cx="41275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变滚动为滑动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5" y="10705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43853"/>
            <a:ext cx="576140" cy="52197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4" y="161917"/>
            <a:ext cx="110617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2" y="57678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/>
        </p:nvSpPr>
        <p:spPr>
          <a:xfrm>
            <a:off x="648506" y="719682"/>
            <a:ext cx="222377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latinLnBrk="1" hangingPunct="0"/>
            <a:r>
              <a:rPr kumimoji="0" lang="zh-CN" altLang="en-US" sz="2400" i="0" u="none" strike="noStrike" cap="none" spc="0" normalizeH="0" baseline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考点一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摩擦力</a:t>
            </a:r>
            <a:endParaRPr kumimoji="0" lang="zh-CN" altLang="en-US" sz="2400" i="0" u="none" strike="noStrike" cap="none" spc="0" normalizeH="0" baseline="0">
              <a:ln>
                <a:noFill/>
              </a:ln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51520" y="1360562"/>
            <a:ext cx="8686800" cy="3091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smtClean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600" smtClean="0">
                <a:solidFill>
                  <a:srgbClr val="000000"/>
                </a:solidFill>
                <a:latin typeface="+mn-ea"/>
              </a:rPr>
              <a:t>物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体所受的摩擦力的大小</a:t>
            </a:r>
            <a:r>
              <a:rPr lang="zh-CN" altLang="en-US" sz="2600" smtClean="0">
                <a:solidFill>
                  <a:srgbClr val="000000"/>
                </a:solidFill>
                <a:latin typeface="+mn-ea"/>
              </a:rPr>
              <a:t>与</a:t>
            </a:r>
            <a:r>
              <a:rPr lang="en-US" altLang="zh-CN" sz="2600" u="sng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600" smtClean="0">
                <a:solidFill>
                  <a:srgbClr val="000000"/>
                </a:solidFill>
                <a:latin typeface="+mn-ea"/>
              </a:rPr>
              <a:t>和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接触面的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_______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有关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一个重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90N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的铁块放在水平桌面上，小红用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30N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的水平拉力使它向右做匀速直线运动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铁块受到的摩擦力等于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___N,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方向向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___,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如果拉力变大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摩擦力</a:t>
            </a:r>
            <a:r>
              <a:rPr lang="en-US" altLang="zh-CN" sz="2600">
                <a:solidFill>
                  <a:srgbClr val="000000"/>
                </a:solidFill>
                <a:latin typeface="+mn-ea"/>
              </a:rPr>
              <a:t>_____</a:t>
            </a:r>
            <a:r>
              <a:rPr lang="zh-CN" altLang="en-US" sz="2600">
                <a:solidFill>
                  <a:srgbClr val="000000"/>
                </a:solidFill>
                <a:latin typeface="+mn-ea"/>
              </a:rPr>
              <a:t>（填“变大”、“不变”或“变小”）。     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44008" y="1360562"/>
            <a:ext cx="936104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+mn-ea"/>
              </a:rPr>
              <a:t>压力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020272" y="1360562"/>
            <a:ext cx="18161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粗糙程度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740352" y="2584698"/>
            <a:ext cx="701675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FF0000"/>
                </a:solidFill>
                <a:latin typeface="+mn-ea"/>
              </a:rPr>
              <a:t>30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331640" y="3160762"/>
            <a:ext cx="592138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+mn-ea"/>
              </a:rPr>
              <a:t>左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148064" y="3160762"/>
            <a:ext cx="990600" cy="691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+mn-ea"/>
              </a:rPr>
              <a:t>不变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0"/>
          <p:cNvSpPr>
            <a:spLocks noChangeArrowheads="1"/>
          </p:cNvSpPr>
          <p:nvPr/>
        </p:nvSpPr>
        <p:spPr bwMode="auto">
          <a:xfrm>
            <a:off x="177800" y="204788"/>
            <a:ext cx="8064500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摩擦力产生的原因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肉眼看起来十分光滑的桌面，在显微镜下观察也是凸凹不平的。</a:t>
            </a:r>
          </a:p>
        </p:txBody>
      </p:sp>
      <p:pic>
        <p:nvPicPr>
          <p:cNvPr id="11266" name="Picture 2" descr="D:\我的文档\My Pictures\W02014061739181527868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6588" y="1357313"/>
            <a:ext cx="4008437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76238" y="3619500"/>
            <a:ext cx="8767763" cy="13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由于物体的表面是粗糙的，在两物体相对运动或有相对运动趋势时，就产生阻碍物体相对运动或相对运动趋势的力，即摩擦力。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5"/>
          <p:cNvSpPr>
            <a:spLocks noChangeArrowheads="1"/>
          </p:cNvSpPr>
          <p:nvPr/>
        </p:nvSpPr>
        <p:spPr bwMode="auto">
          <a:xfrm>
            <a:off x="323528" y="504337"/>
            <a:ext cx="8352928" cy="2691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smtClean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600" smtClean="0">
                <a:latin typeface="+mn-ea"/>
              </a:rPr>
              <a:t>如</a:t>
            </a:r>
            <a:r>
              <a:rPr lang="zh-CN" altLang="en-US" sz="2600">
                <a:latin typeface="+mn-ea"/>
              </a:rPr>
              <a:t>图</a:t>
            </a:r>
            <a:r>
              <a:rPr lang="en-US" altLang="zh-CN" sz="2600">
                <a:latin typeface="+mn-ea"/>
              </a:rPr>
              <a:t>12-12</a:t>
            </a:r>
            <a:r>
              <a:rPr lang="zh-CN" altLang="en-US" sz="2600">
                <a:latin typeface="+mn-ea"/>
              </a:rPr>
              <a:t>所示，各表面粗糙情况相同的长方体木块在水平力</a:t>
            </a:r>
            <a:r>
              <a:rPr lang="en-US" altLang="zh-CN" sz="2600">
                <a:latin typeface="+mn-ea"/>
              </a:rPr>
              <a:t>F</a:t>
            </a:r>
            <a:r>
              <a:rPr lang="zh-CN" altLang="en-US" sz="2600">
                <a:latin typeface="+mn-ea"/>
              </a:rPr>
              <a:t>作用下运动，水平面作用于木块的滑动摩擦力在图甲、乙两种情况中</a:t>
            </a:r>
            <a:r>
              <a:rPr lang="en-US" altLang="zh-CN" sz="2600">
                <a:latin typeface="+mn-ea"/>
              </a:rPr>
              <a:t>(  </a:t>
            </a:r>
            <a:r>
              <a:rPr lang="en-US" altLang="zh-CN" sz="2600" smtClean="0">
                <a:latin typeface="+mn-ea"/>
              </a:rPr>
              <a:t>  )</a:t>
            </a:r>
          </a:p>
          <a:p>
            <a:pPr>
              <a:lnSpc>
                <a:spcPct val="130000"/>
              </a:lnSpc>
            </a:pPr>
            <a:r>
              <a:rPr lang="en-US" altLang="zh-CN" sz="2600" smtClean="0">
                <a:latin typeface="+mn-ea"/>
              </a:rPr>
              <a:t>A</a:t>
            </a:r>
            <a:r>
              <a:rPr lang="zh-CN" altLang="en-US" sz="2600">
                <a:latin typeface="+mn-ea"/>
              </a:rPr>
              <a:t>．甲大      </a:t>
            </a:r>
            <a:r>
              <a:rPr lang="en-US" altLang="zh-CN" sz="2600">
                <a:latin typeface="+mn-ea"/>
              </a:rPr>
              <a:t>B</a:t>
            </a:r>
            <a:r>
              <a:rPr lang="zh-CN" altLang="en-US" sz="2600">
                <a:latin typeface="+mn-ea"/>
              </a:rPr>
              <a:t>．乙大   </a:t>
            </a:r>
          </a:p>
          <a:p>
            <a:pPr>
              <a:lnSpc>
                <a:spcPct val="130000"/>
              </a:lnSpc>
            </a:pPr>
            <a:r>
              <a:rPr lang="en-US" altLang="zh-CN" sz="2600">
                <a:latin typeface="+mn-ea"/>
              </a:rPr>
              <a:t>C</a:t>
            </a:r>
            <a:r>
              <a:rPr lang="zh-CN" altLang="en-US" sz="2600">
                <a:latin typeface="+mn-ea"/>
              </a:rPr>
              <a:t>．一样大  </a:t>
            </a:r>
            <a:r>
              <a:rPr lang="zh-CN" altLang="en-US" sz="2600" smtClean="0">
                <a:latin typeface="+mn-ea"/>
              </a:rPr>
              <a:t>  </a:t>
            </a:r>
            <a:r>
              <a:rPr lang="en-US" altLang="zh-CN" sz="2600" smtClean="0">
                <a:latin typeface="+mn-ea"/>
              </a:rPr>
              <a:t>D</a:t>
            </a:r>
            <a:r>
              <a:rPr lang="zh-CN" altLang="en-US" sz="2600">
                <a:latin typeface="+mn-ea"/>
              </a:rPr>
              <a:t>．无法判断</a:t>
            </a:r>
          </a:p>
        </p:txBody>
      </p:sp>
      <p:sp>
        <p:nvSpPr>
          <p:cNvPr id="39941" name="Text Box 10"/>
          <p:cNvSpPr txBox="1">
            <a:spLocks noChangeArrowheads="1"/>
          </p:cNvSpPr>
          <p:nvPr/>
        </p:nvSpPr>
        <p:spPr bwMode="auto">
          <a:xfrm>
            <a:off x="3707904" y="1563638"/>
            <a:ext cx="4318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>
                <a:solidFill>
                  <a:srgbClr val="E40000"/>
                </a:solidFill>
              </a:rPr>
              <a:t>C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4499992" y="2859782"/>
            <a:ext cx="4176713" cy="1724519"/>
            <a:chOff x="0" y="0"/>
            <a:chExt cx="2631" cy="1452"/>
          </a:xfrm>
        </p:grpSpPr>
        <p:sp>
          <p:nvSpPr>
            <p:cNvPr id="52232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2631" cy="1452"/>
            </a:xfrm>
            <a:prstGeom prst="parallelogram">
              <a:avLst>
                <a:gd name="adj" fmla="val 14672"/>
              </a:avLst>
            </a:prstGeom>
            <a:solidFill>
              <a:schemeClr val="hlink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just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233" name="AutoShape 13"/>
            <p:cNvSpPr>
              <a:spLocks noChangeArrowheads="1"/>
            </p:cNvSpPr>
            <p:nvPr/>
          </p:nvSpPr>
          <p:spPr bwMode="auto">
            <a:xfrm>
              <a:off x="227" y="499"/>
              <a:ext cx="680" cy="499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9050">
              <a:solidFill>
                <a:srgbClr val="990000"/>
              </a:solidFill>
              <a:miter lim="800000"/>
            </a:ln>
          </p:spPr>
          <p:txBody>
            <a:bodyPr wrap="none" anchor="ctr"/>
            <a:lstStyle/>
            <a:p>
              <a:pPr algn="just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234" name="AutoShape 15"/>
            <p:cNvSpPr>
              <a:spLocks noChangeArrowheads="1"/>
            </p:cNvSpPr>
            <p:nvPr/>
          </p:nvSpPr>
          <p:spPr bwMode="auto">
            <a:xfrm rot="-5400000">
              <a:off x="1542" y="499"/>
              <a:ext cx="726" cy="454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9050">
              <a:solidFill>
                <a:srgbClr val="990000"/>
              </a:solidFill>
              <a:miter lim="800000"/>
            </a:ln>
          </p:spPr>
          <p:txBody>
            <a:bodyPr wrap="none" anchor="ctr"/>
            <a:lstStyle/>
            <a:p>
              <a:pPr algn="just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2235" name="Line 16"/>
            <p:cNvSpPr>
              <a:spLocks noChangeShapeType="1"/>
            </p:cNvSpPr>
            <p:nvPr/>
          </p:nvSpPr>
          <p:spPr bwMode="auto">
            <a:xfrm>
              <a:off x="544" y="817"/>
              <a:ext cx="5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17"/>
            <p:cNvSpPr>
              <a:spLocks noChangeShapeType="1"/>
            </p:cNvSpPr>
            <p:nvPr/>
          </p:nvSpPr>
          <p:spPr bwMode="auto">
            <a:xfrm>
              <a:off x="1951" y="772"/>
              <a:ext cx="5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Text Box 18"/>
            <p:cNvSpPr txBox="1">
              <a:spLocks noChangeArrowheads="1"/>
            </p:cNvSpPr>
            <p:nvPr/>
          </p:nvSpPr>
          <p:spPr bwMode="auto">
            <a:xfrm>
              <a:off x="1225" y="636"/>
              <a:ext cx="317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2238" name="Text Box 19"/>
            <p:cNvSpPr txBox="1">
              <a:spLocks noChangeArrowheads="1"/>
            </p:cNvSpPr>
            <p:nvPr/>
          </p:nvSpPr>
          <p:spPr bwMode="auto">
            <a:xfrm>
              <a:off x="2268" y="445"/>
              <a:ext cx="317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00"/>
                  </a:solidFill>
                </a:rPr>
                <a:t>F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矩形 110595"/>
          <p:cNvSpPr/>
          <p:nvPr/>
        </p:nvSpPr>
        <p:spPr>
          <a:xfrm>
            <a:off x="395536" y="699542"/>
            <a:ext cx="8464550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spc="-100" noProof="1" smtClean="0">
                <a:latin typeface="+mn-ea"/>
                <a:sym typeface="宋体" panose="02010600030101010101" pitchFamily="2" charset="-122"/>
              </a:rPr>
              <a:t>3.</a:t>
            </a:r>
            <a:r>
              <a:rPr lang="zh-CN" altLang="zh-CN" sz="2600" spc="-100" noProof="1" smtClean="0">
                <a:latin typeface="+mn-ea"/>
                <a:sym typeface="宋体" panose="02010600030101010101" pitchFamily="2" charset="-122"/>
              </a:rPr>
              <a:t>消</a:t>
            </a:r>
            <a:r>
              <a:rPr lang="zh-CN" altLang="zh-CN" sz="2600" spc="-100" noProof="1">
                <a:latin typeface="+mn-ea"/>
                <a:sym typeface="宋体" panose="02010600030101010101" pitchFamily="2" charset="-122"/>
              </a:rPr>
              <a:t>防队员抓着竹杆从楼顶向地面匀速滑下，这过程中关于消防队员所受的摩擦力，说法正确的是 </a:t>
            </a:r>
            <a:r>
              <a:rPr lang="zh-CN" altLang="zh-CN" sz="2600" spc="-100" noProof="1" smtClean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600" spc="-100" noProof="1" smtClean="0">
                <a:latin typeface="+mn-ea"/>
                <a:sym typeface="宋体" panose="02010600030101010101" pitchFamily="2" charset="-122"/>
              </a:rPr>
              <a:t>     </a:t>
            </a:r>
            <a:r>
              <a:rPr lang="zh-CN" altLang="zh-CN" sz="2600" spc="-100" noProof="1" smtClean="0">
                <a:latin typeface="+mn-ea"/>
                <a:sym typeface="宋体" panose="02010600030101010101" pitchFamily="2" charset="-122"/>
              </a:rPr>
              <a:t> </a:t>
            </a:r>
            <a:r>
              <a:rPr lang="zh-CN" altLang="zh-CN" sz="2600" spc="-100" noProof="1">
                <a:latin typeface="+mn-ea"/>
                <a:sym typeface="宋体" panose="02010600030101010101" pitchFamily="2" charset="-122"/>
              </a:rPr>
              <a:t>）</a:t>
            </a:r>
            <a:endParaRPr lang="zh-CN" altLang="zh-CN" sz="2600" noProof="1">
              <a:latin typeface="+mn-ea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A</a:t>
            </a:r>
            <a:r>
              <a:rPr lang="zh-CN" altLang="zh-CN" sz="2600" noProof="1" smtClean="0">
                <a:latin typeface="+mn-ea"/>
                <a:sym typeface="宋体" panose="02010600030101010101" pitchFamily="2" charset="-122"/>
              </a:rPr>
              <a:t>.不</a:t>
            </a: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受摩擦力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B</a:t>
            </a:r>
            <a:r>
              <a:rPr lang="zh-CN" altLang="zh-CN" sz="2600" noProof="1" smtClean="0">
                <a:latin typeface="+mn-ea"/>
                <a:sym typeface="宋体" panose="02010600030101010101" pitchFamily="2" charset="-122"/>
              </a:rPr>
              <a:t>. 受</a:t>
            </a: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摩擦力，方向向下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C</a:t>
            </a:r>
            <a:r>
              <a:rPr lang="zh-CN" altLang="zh-CN" sz="2600" noProof="1" smtClean="0">
                <a:latin typeface="+mn-ea"/>
                <a:sym typeface="宋体" panose="02010600030101010101" pitchFamily="2" charset="-122"/>
              </a:rPr>
              <a:t>.受</a:t>
            </a: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摩擦力，方向向上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D</a:t>
            </a:r>
            <a:r>
              <a:rPr lang="zh-CN" altLang="zh-CN" sz="2600" noProof="1" smtClean="0">
                <a:latin typeface="+mn-ea"/>
                <a:sym typeface="宋体" panose="02010600030101010101" pitchFamily="2" charset="-122"/>
              </a:rPr>
              <a:t>.没</a:t>
            </a:r>
            <a:r>
              <a:rPr lang="zh-CN" altLang="zh-CN" sz="2600" noProof="1">
                <a:latin typeface="+mn-ea"/>
                <a:sym typeface="宋体" panose="02010600030101010101" pitchFamily="2" charset="-122"/>
              </a:rPr>
              <a:t>有告诉队员质量，无法判断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516216" y="1419622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sym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11510"/>
            <a:ext cx="8352928" cy="2667000"/>
          </a:xfrm>
          <a:prstGeom prst="rect">
            <a:avLst/>
          </a:prstGeom>
        </p:spPr>
        <p:txBody>
          <a:bodyPr wrap="square" lIns="68516" tIns="34258" rIns="68516" bIns="342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600" smtClean="0"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图甲所示，完全相同的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两物块叠放在水平桌面上，用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6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=30N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的水平力作用在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物块上，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AB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一起做匀速直线运动，此时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物块所受的摩擦力为</a:t>
            </a:r>
            <a:r>
              <a:rPr lang="zh-CN" altLang="zh-CN" sz="2600" u="sng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；若将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6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=50N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的水平力按如图乙所示作用在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物块上，它们仍一起做直线运动，则地面对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物块的摩擦力为</a:t>
            </a:r>
            <a:r>
              <a:rPr lang="zh-CN" altLang="zh-CN" sz="2600" u="sng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600" u="sng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600" u="sng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zh-CN" sz="260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</a:p>
        </p:txBody>
      </p:sp>
      <p:pic>
        <p:nvPicPr>
          <p:cNvPr id="3" name="图片 57" descr="菁优网：http://www.jyeoo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1"/>
          <a:stretch>
            <a:fillRect/>
          </a:stretch>
        </p:blipFill>
        <p:spPr bwMode="auto">
          <a:xfrm>
            <a:off x="2267744" y="3363838"/>
            <a:ext cx="1677154" cy="148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图片 60" descr="菁优网：http://www.jyeoo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4"/>
          <a:stretch>
            <a:fillRect/>
          </a:stretch>
        </p:blipFill>
        <p:spPr bwMode="auto">
          <a:xfrm>
            <a:off x="4773289" y="3369314"/>
            <a:ext cx="1534564" cy="1479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652120" y="1491630"/>
            <a:ext cx="86409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30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436096" y="2499742"/>
            <a:ext cx="864096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30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1"/>
          <p:cNvSpPr txBox="1"/>
          <p:nvPr/>
        </p:nvSpPr>
        <p:spPr>
          <a:xfrm>
            <a:off x="247650" y="382270"/>
            <a:ext cx="8105775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如图所示，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两个物体叠放在一起，同时有水平向右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1N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的力作用在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物体上，水平向左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1.5N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的力作用在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物体上，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仍然保持静止状态，则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       )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0178" name="Picture 5" descr="t4-k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6015" y="1979930"/>
            <a:ext cx="2927985" cy="118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7"/>
          <p:cNvSpPr txBox="1"/>
          <p:nvPr/>
        </p:nvSpPr>
        <p:spPr>
          <a:xfrm>
            <a:off x="247650" y="2709228"/>
            <a:ext cx="8763000" cy="2062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物体对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物体的摩擦力为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1N</a:t>
            </a:r>
          </a:p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物体对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物体的摩擦力方向水平向右</a:t>
            </a:r>
          </a:p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地面对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物体摩擦力大小为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0.5N,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方向水平向左</a:t>
            </a:r>
          </a:p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地面对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物体没有摩擦力作用</a:t>
            </a:r>
          </a:p>
        </p:txBody>
      </p:sp>
      <p:sp>
        <p:nvSpPr>
          <p:cNvPr id="9" name="矩形 8"/>
          <p:cNvSpPr/>
          <p:nvPr/>
        </p:nvSpPr>
        <p:spPr>
          <a:xfrm>
            <a:off x="3292475" y="1946593"/>
            <a:ext cx="7556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AB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1"/>
          <p:cNvSpPr txBox="1"/>
          <p:nvPr/>
        </p:nvSpPr>
        <p:spPr>
          <a:xfrm>
            <a:off x="428625" y="390525"/>
            <a:ext cx="78486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某同学用力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按住一质量为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的木块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使其始终静止在竖直墙面上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如图所示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下列说法正确的是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(      )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02" name="Picture 2" descr="bh0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6788" y="1865313"/>
            <a:ext cx="1368425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2"/>
          <p:cNvSpPr txBox="1"/>
          <p:nvPr/>
        </p:nvSpPr>
        <p:spPr>
          <a:xfrm>
            <a:off x="447675" y="1960563"/>
            <a:ext cx="7067550" cy="2924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压力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越大，木块受到的摩擦力越大，物体越容易处于静止</a:t>
            </a:r>
          </a:p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木块始终处于静止，是因为压力</a:t>
            </a: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与重力是一对平衡力</a:t>
            </a:r>
          </a:p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墙面越粗糙，木块所受的摩擦力越大</a:t>
            </a:r>
          </a:p>
          <a:p>
            <a:pPr eaLnBrk="0" hangingPunct="0"/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木块的质量越大，其受到的摩擦力越大</a:t>
            </a:r>
          </a:p>
        </p:txBody>
      </p:sp>
      <p:cxnSp>
        <p:nvCxnSpPr>
          <p:cNvPr id="5" name="直接箭头连接符 4"/>
          <p:cNvCxnSpPr/>
          <p:nvPr/>
        </p:nvCxnSpPr>
        <p:spPr>
          <a:xfrm>
            <a:off x="7762875" y="2690813"/>
            <a:ext cx="19050" cy="1009650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" name="文本框 5"/>
          <p:cNvSpPr txBox="1"/>
          <p:nvPr/>
        </p:nvSpPr>
        <p:spPr>
          <a:xfrm>
            <a:off x="7753350" y="3435350"/>
            <a:ext cx="8572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mg</a:t>
            </a:r>
            <a:endParaRPr lang="zh-CN" altLang="en-US" sz="32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6924675" y="2690813"/>
            <a:ext cx="838200" cy="0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" name="文本框 9"/>
          <p:cNvSpPr txBox="1"/>
          <p:nvPr/>
        </p:nvSpPr>
        <p:spPr>
          <a:xfrm>
            <a:off x="6550025" y="2446338"/>
            <a:ext cx="5429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32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7756525" y="2686050"/>
            <a:ext cx="928688" cy="9525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" name="文本框 12"/>
          <p:cNvSpPr txBox="1"/>
          <p:nvPr/>
        </p:nvSpPr>
        <p:spPr>
          <a:xfrm>
            <a:off x="8277225" y="2690813"/>
            <a:ext cx="6477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7756525" y="1724025"/>
            <a:ext cx="6350" cy="973138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" name="文本框 16"/>
          <p:cNvSpPr txBox="1"/>
          <p:nvPr/>
        </p:nvSpPr>
        <p:spPr>
          <a:xfrm>
            <a:off x="7829550" y="1374775"/>
            <a:ext cx="809625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 sz="32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78075" y="1374775"/>
            <a:ext cx="481013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D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120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80700" y="11760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2720975" y="3000375"/>
            <a:ext cx="3951288" cy="520700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>
              <a:spcBef>
                <a:spcPct val="50000"/>
              </a:spcBef>
            </a:pPr>
            <a:r>
              <a:rPr lang="en-US" altLang="zh-CN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c.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接触面粗糙</a:t>
            </a:r>
          </a:p>
        </p:txBody>
      </p:sp>
      <p:sp>
        <p:nvSpPr>
          <p:cNvPr id="5" name="Rectangle 28"/>
          <p:cNvSpPr/>
          <p:nvPr/>
        </p:nvSpPr>
        <p:spPr>
          <a:xfrm>
            <a:off x="323850" y="379413"/>
            <a:ext cx="439896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摩擦力产生条件</a:t>
            </a: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2720975" y="982663"/>
            <a:ext cx="5181600" cy="522288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>
              <a:spcBef>
                <a:spcPct val="50000"/>
              </a:spcBef>
            </a:pPr>
            <a:r>
              <a:rPr lang="en-US" altLang="zh-CN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a.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两个物体相互接触且有压力</a:t>
            </a:r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auto">
          <a:xfrm>
            <a:off x="2720975" y="1958975"/>
            <a:ext cx="4878388" cy="522288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l" fontAlgn="base">
              <a:spcBef>
                <a:spcPct val="50000"/>
              </a:spcBef>
              <a:buClrTx/>
              <a:buSzTx/>
              <a:buFontTx/>
            </a:pPr>
            <a:r>
              <a:rPr lang="en-US" altLang="zh-CN" sz="2800" strike="noStrike" noProof="1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b.</a:t>
            </a:r>
            <a:r>
              <a:rPr lang="zh-CN" altLang="en-US" sz="2800" strike="noStrike" noProof="1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有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相对运动或运动趋势</a:t>
            </a:r>
          </a:p>
        </p:txBody>
      </p:sp>
      <p:sp>
        <p:nvSpPr>
          <p:cNvPr id="23572" name="AutoShape 14"/>
          <p:cNvSpPr/>
          <p:nvPr/>
        </p:nvSpPr>
        <p:spPr>
          <a:xfrm>
            <a:off x="2362200" y="1055688"/>
            <a:ext cx="165100" cy="2254250"/>
          </a:xfrm>
          <a:prstGeom prst="leftBrace">
            <a:avLst>
              <a:gd name="adj1" fmla="val 70481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Text Box 5"/>
          <p:cNvSpPr txBox="1"/>
          <p:nvPr/>
        </p:nvSpPr>
        <p:spPr>
          <a:xfrm>
            <a:off x="323850" y="3503613"/>
            <a:ext cx="692785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作用点：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接触面上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（一般画在受力物体的重心上）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35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771525" y="817563"/>
            <a:ext cx="6594475" cy="522288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>
              <a:spcBef>
                <a:spcPct val="50000"/>
              </a:spcBef>
            </a:pP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阻碍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物体的</a:t>
            </a: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相对运动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或</a:t>
            </a: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相对运动趋势</a:t>
            </a:r>
          </a:p>
        </p:txBody>
      </p:sp>
      <p:sp>
        <p:nvSpPr>
          <p:cNvPr id="5" name="Rectangle 28"/>
          <p:cNvSpPr/>
          <p:nvPr/>
        </p:nvSpPr>
        <p:spPr>
          <a:xfrm>
            <a:off x="323850" y="379413"/>
            <a:ext cx="439896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摩擦力作用效果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460000">
            <a:off x="3951288" y="1009650"/>
            <a:ext cx="2600325" cy="2400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90488" y="1346200"/>
            <a:ext cx="1765300" cy="2409825"/>
            <a:chOff x="143" y="3340"/>
            <a:chExt cx="2780" cy="3794"/>
          </a:xfrm>
        </p:grpSpPr>
        <p:grpSp>
          <p:nvGrpSpPr>
            <p:cNvPr id="13317" name="组合 8"/>
            <p:cNvGrpSpPr/>
            <p:nvPr/>
          </p:nvGrpSpPr>
          <p:grpSpPr>
            <a:xfrm>
              <a:off x="142" y="3340"/>
              <a:ext cx="2780" cy="2966"/>
              <a:chOff x="922" y="3960"/>
              <a:chExt cx="2780" cy="2966"/>
            </a:xfrm>
          </p:grpSpPr>
          <p:sp>
            <p:nvSpPr>
              <p:cNvPr id="13318" name="矩形 3"/>
              <p:cNvSpPr/>
              <p:nvPr/>
            </p:nvSpPr>
            <p:spPr>
              <a:xfrm>
                <a:off x="922" y="6870"/>
                <a:ext cx="2780" cy="56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</a:ln>
            </p:spPr>
            <p:txBody>
              <a:bodyPr wrap="square" lIns="91440" tIns="45720" rIns="91440" bIns="45720" anchor="t"/>
              <a:lstStyle/>
              <a:p>
                <a:pPr>
                  <a:buSzTx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9" name="矩形 4"/>
              <p:cNvSpPr/>
              <p:nvPr/>
            </p:nvSpPr>
            <p:spPr>
              <a:xfrm>
                <a:off x="1262" y="5170"/>
                <a:ext cx="2140" cy="172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t"/>
              <a:lstStyle/>
              <a:p>
                <a:pPr>
                  <a:buSzTx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13320" name="对象 6">
                <a:hlinkClick r:id="" action="ppaction://ole?verb=0"/>
              </p:cNvPr>
              <p:cNvGraphicFramePr>
                <a:graphicFrameLocks noChangeAspect="1"/>
              </p:cNvGraphicFramePr>
              <p:nvPr/>
            </p:nvGraphicFramePr>
            <p:xfrm>
              <a:off x="1902" y="3960"/>
              <a:ext cx="639" cy="78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1" r:id="rId4" imgW="114300" imgH="139700" progId="Equation.KSEE3">
                      <p:embed/>
                    </p:oleObj>
                  </mc:Choice>
                  <mc:Fallback>
                    <p:oleObj r:id="rId4" imgW="114300" imgH="139700" progId="Equation.KSEE3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1902" y="3960"/>
                            <a:ext cx="639" cy="78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8" name="直接箭头连接符 7"/>
              <p:cNvCxnSpPr/>
              <p:nvPr/>
            </p:nvCxnSpPr>
            <p:spPr>
              <a:xfrm>
                <a:off x="1582" y="4690"/>
                <a:ext cx="150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3322" name="文本框 1"/>
            <p:cNvSpPr txBox="1"/>
            <p:nvPr/>
          </p:nvSpPr>
          <p:spPr>
            <a:xfrm>
              <a:off x="691" y="6410"/>
              <a:ext cx="17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latin typeface="Arial" panose="020B0604020202020204" pitchFamily="34" charset="0"/>
                  <a:ea typeface="宋体" panose="02010600030101010101" pitchFamily="2" charset="-122"/>
                </a:rPr>
                <a:t>运动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55788" y="2066925"/>
            <a:ext cx="2260600" cy="1689100"/>
            <a:chOff x="2923" y="4474"/>
            <a:chExt cx="3560" cy="2660"/>
          </a:xfrm>
        </p:grpSpPr>
        <p:grpSp>
          <p:nvGrpSpPr>
            <p:cNvPr id="13324" name="组合 19"/>
            <p:cNvGrpSpPr/>
            <p:nvPr/>
          </p:nvGrpSpPr>
          <p:grpSpPr>
            <a:xfrm>
              <a:off x="2922" y="4473"/>
              <a:ext cx="3560" cy="1830"/>
              <a:chOff x="3862" y="5095"/>
              <a:chExt cx="3560" cy="1829"/>
            </a:xfrm>
          </p:grpSpPr>
          <p:grpSp>
            <p:nvGrpSpPr>
              <p:cNvPr id="13325" name="组合 9"/>
              <p:cNvGrpSpPr/>
              <p:nvPr/>
            </p:nvGrpSpPr>
            <p:grpSpPr>
              <a:xfrm>
                <a:off x="4642" y="5167"/>
                <a:ext cx="2780" cy="1757"/>
                <a:chOff x="922" y="5170"/>
                <a:chExt cx="2780" cy="1757"/>
              </a:xfrm>
            </p:grpSpPr>
            <p:sp>
              <p:nvSpPr>
                <p:cNvPr id="13326" name="矩形 10"/>
                <p:cNvSpPr/>
                <p:nvPr/>
              </p:nvSpPr>
              <p:spPr>
                <a:xfrm>
                  <a:off x="922" y="6870"/>
                  <a:ext cx="2780" cy="57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</a:ln>
              </p:spPr>
              <p:txBody>
                <a:bodyPr wrap="square" lIns="91440" tIns="45720" rIns="91440" bIns="45720" anchor="t"/>
                <a:lstStyle/>
                <a:p>
                  <a:pPr>
                    <a:buSzTx/>
                  </a:pPr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27" name="矩形 11"/>
                <p:cNvSpPr/>
                <p:nvPr/>
              </p:nvSpPr>
              <p:spPr>
                <a:xfrm>
                  <a:off x="1262" y="5170"/>
                  <a:ext cx="2140" cy="1720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>
                    <a:buSzTx/>
                  </a:pPr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17" name="直接箭头连接符 16"/>
              <p:cNvCxnSpPr>
                <a:stCxn id="13327" idx="1"/>
              </p:cNvCxnSpPr>
              <p:nvPr/>
            </p:nvCxnSpPr>
            <p:spPr>
              <a:xfrm flipH="1">
                <a:off x="3862" y="6027"/>
                <a:ext cx="112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graphicFrame>
            <p:nvGraphicFramePr>
              <p:cNvPr id="13329" name="对象 17">
                <a:hlinkClick r:id="" action="ppaction://ole?verb=0"/>
              </p:cNvPr>
              <p:cNvGraphicFramePr>
                <a:graphicFrameLocks noChangeAspect="1"/>
              </p:cNvGraphicFramePr>
              <p:nvPr/>
            </p:nvGraphicFramePr>
            <p:xfrm>
              <a:off x="3960" y="5095"/>
              <a:ext cx="923" cy="9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2" r:id="rId6" imgW="165100" imgH="165100" progId="Equation.KSEE3">
                      <p:embed/>
                    </p:oleObj>
                  </mc:Choice>
                  <mc:Fallback>
                    <p:oleObj r:id="rId6" imgW="165100" imgH="165100" progId="Equation.KSEE3">
                      <p:embed/>
                      <p:pic>
                        <p:nvPicPr>
                          <p:cNvPr id="0" name="OLE substitute image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3960" y="5095"/>
                            <a:ext cx="923" cy="92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3330" name="文本框 2"/>
            <p:cNvSpPr txBox="1"/>
            <p:nvPr/>
          </p:nvSpPr>
          <p:spPr>
            <a:xfrm>
              <a:off x="4223" y="6410"/>
              <a:ext cx="17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latin typeface="Arial" panose="020B0604020202020204" pitchFamily="34" charset="0"/>
                  <a:ea typeface="宋体" panose="02010600030101010101" pitchFamily="2" charset="-122"/>
                </a:rPr>
                <a:t>静止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00700" y="534988"/>
            <a:ext cx="3543300" cy="352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8"/>
          <p:cNvSpPr txBox="1"/>
          <p:nvPr/>
        </p:nvSpPr>
        <p:spPr>
          <a:xfrm>
            <a:off x="323850" y="3746500"/>
            <a:ext cx="30273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摩擦力的方向：</a:t>
            </a:r>
          </a:p>
        </p:txBody>
      </p:sp>
      <p:sp>
        <p:nvSpPr>
          <p:cNvPr id="15" name="矩形 14"/>
          <p:cNvSpPr/>
          <p:nvPr/>
        </p:nvSpPr>
        <p:spPr>
          <a:xfrm>
            <a:off x="517525" y="4352925"/>
            <a:ext cx="7512050" cy="522288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/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与物体</a:t>
            </a: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相对运动方向或</a:t>
            </a: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相对运动趋势方向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1175" y="163513"/>
            <a:ext cx="8121650" cy="954088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fontAlgn="base"/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思考：摩擦力方向一定和物体的运动方向相反吗？</a:t>
            </a:r>
          </a:p>
          <a:p>
            <a:pPr fontAlgn="base"/>
            <a:r>
              <a:rPr lang="en-US" altLang="zh-CN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相对</a:t>
            </a:r>
            <a:r>
              <a:rPr lang="en-US" altLang="zh-CN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strike="noStrike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指什么意思？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050" y="1508125"/>
            <a:ext cx="3276600" cy="3275013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3074" name="ShockwaveFlash1" r:id="rId2" imgW="5300662" imgH="3395663"/>
        </mc:Choice>
        <mc:Fallback>
          <p:control name="ShockwaveFlash1" r:id="rId2" imgW="5300662" imgH="3395663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88" y="1387475"/>
                  <a:ext cx="5300662" cy="339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矩形 2"/>
          <p:cNvSpPr/>
          <p:nvPr/>
        </p:nvSpPr>
        <p:spPr>
          <a:xfrm rot="-2640000">
            <a:off x="6227763" y="2211388"/>
            <a:ext cx="1068387" cy="7207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SzTx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0688" y="528638"/>
            <a:ext cx="8048625" cy="2676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800" b="1" kern="1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注意：</a:t>
            </a:r>
            <a:r>
              <a:rPr kumimoji="0" lang="zh-CN" altLang="en-US" sz="2800" b="1" kern="1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摩擦力的方向总是与相对运动或相对运动</a:t>
            </a:r>
            <a:r>
              <a:rPr lang="zh-CN" altLang="en-US" sz="2800" b="1" kern="10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趋势方向</a:t>
            </a:r>
            <a:r>
              <a:rPr kumimoji="0" lang="zh-CN" altLang="en-US" sz="2800" b="1" kern="1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相反，但不一定与物体运动方向相反。</a:t>
            </a: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即摩擦力可能是动力或阻力。</a:t>
            </a:r>
          </a:p>
          <a:p>
            <a:pPr marR="0" defTabSz="914400" eaLnBrk="0" hangingPunct="0">
              <a:lnSpc>
                <a:spcPct val="150000"/>
              </a:lnSpc>
              <a:buClrTx/>
              <a:buSzTx/>
              <a:defRPr/>
            </a:pPr>
            <a:r>
              <a:rPr kumimoji="0" lang="en-US" altLang="zh-CN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相对</a:t>
            </a:r>
            <a:r>
              <a:rPr kumimoji="0" lang="en-US" altLang="zh-CN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指的是</a:t>
            </a:r>
            <a:r>
              <a:rPr kumimoji="0" lang="en-US" altLang="zh-CN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相对接触面</a:t>
            </a:r>
            <a:r>
              <a:rPr kumimoji="0" lang="en-US" altLang="zh-CN" sz="2800" b="1" kern="1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342900" y="277813"/>
            <a:ext cx="8048625" cy="216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【例题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】如图所示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木块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从斜面顶端滑下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运动到水平面上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判断木块在整个运动过程中是否受到摩擦力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若受到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请画出摩擦力的示意图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6" name="Picture 2" descr="HZX5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0775" y="3052763"/>
            <a:ext cx="3952875" cy="10461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箭头连接符 3"/>
          <p:cNvCxnSpPr/>
          <p:nvPr/>
        </p:nvCxnSpPr>
        <p:spPr>
          <a:xfrm flipH="1" flipV="1">
            <a:off x="2382838" y="2990850"/>
            <a:ext cx="398462" cy="32067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" name="文本框 6"/>
          <p:cNvSpPr txBox="1"/>
          <p:nvPr/>
        </p:nvSpPr>
        <p:spPr>
          <a:xfrm>
            <a:off x="1970088" y="2643188"/>
            <a:ext cx="56673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i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f</a:t>
            </a:r>
            <a:endParaRPr lang="zh-CN" altLang="en-US" sz="3200" b="1" i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3990975" y="3921125"/>
            <a:ext cx="601663" cy="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53,&quot;width&quot;:8205}"/>
  <p:tag name="REFSHAPE" val="10285647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heme/theme1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3139</Words>
  <Application>Microsoft Office PowerPoint</Application>
  <PresentationFormat>全屏显示(16:9)</PresentationFormat>
  <Paragraphs>274</Paragraphs>
  <Slides>44</Slides>
  <Notes>4</Notes>
  <HiddenSlides>1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2_默认设计模板</vt:lpstr>
      <vt:lpstr>3_默认设计模板</vt:lpstr>
      <vt:lpstr>1_默认设计模板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2021-01-22T16:30:16Z</cp:lastPrinted>
  <dcterms:created xsi:type="dcterms:W3CDTF">2021-01-22T16:30:16Z</dcterms:created>
  <dcterms:modified xsi:type="dcterms:W3CDTF">2021-06-12T07:32:21Z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